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9" r:id="rId3"/>
    <p:sldId id="378" r:id="rId4"/>
    <p:sldId id="379" r:id="rId5"/>
    <p:sldId id="382" r:id="rId6"/>
    <p:sldId id="383" r:id="rId7"/>
    <p:sldId id="384" r:id="rId8"/>
    <p:sldId id="273" r:id="rId9"/>
    <p:sldId id="294" r:id="rId10"/>
    <p:sldId id="274" r:id="rId11"/>
    <p:sldId id="376" r:id="rId12"/>
    <p:sldId id="334" r:id="rId13"/>
    <p:sldId id="302" r:id="rId14"/>
    <p:sldId id="374" r:id="rId15"/>
    <p:sldId id="375" r:id="rId16"/>
    <p:sldId id="335" r:id="rId17"/>
    <p:sldId id="385" r:id="rId18"/>
    <p:sldId id="336" r:id="rId19"/>
    <p:sldId id="388" r:id="rId20"/>
    <p:sldId id="387" r:id="rId21"/>
    <p:sldId id="386" r:id="rId22"/>
    <p:sldId id="389" r:id="rId23"/>
    <p:sldId id="390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26" autoAdjust="0"/>
    <p:restoredTop sz="94660"/>
  </p:normalViewPr>
  <p:slideViewPr>
    <p:cSldViewPr snapToGrid="0">
      <p:cViewPr varScale="1">
        <p:scale>
          <a:sx n="72" d="100"/>
          <a:sy n="72" d="100"/>
        </p:scale>
        <p:origin x="76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5329-555F-42C3-A64A-8295B433C065}" type="datetimeFigureOut">
              <a:rPr lang="en-MY" smtClean="0"/>
              <a:t>6/1/2025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2FF08023-4C56-4541-AE64-023728E76A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767305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5329-555F-42C3-A64A-8295B433C065}" type="datetimeFigureOut">
              <a:rPr lang="en-MY" smtClean="0"/>
              <a:t>6/1/2025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08023-4C56-4541-AE64-023728E76A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877116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5329-555F-42C3-A64A-8295B433C065}" type="datetimeFigureOut">
              <a:rPr lang="en-MY" smtClean="0"/>
              <a:t>6/1/2025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FF08023-4C56-4541-AE64-023728E76A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723641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5329-555F-42C3-A64A-8295B433C065}" type="datetimeFigureOut">
              <a:rPr lang="en-MY" smtClean="0"/>
              <a:t>6/1/2025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FF08023-4C56-4541-AE64-023728E76A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065593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5329-555F-42C3-A64A-8295B433C065}" type="datetimeFigureOut">
              <a:rPr lang="en-MY" smtClean="0"/>
              <a:t>6/1/2025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FF08023-4C56-4541-AE64-023728E76A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45234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5329-555F-42C3-A64A-8295B433C065}" type="datetimeFigureOut">
              <a:rPr lang="en-MY" smtClean="0"/>
              <a:t>6/1/2025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08023-4C56-4541-AE64-023728E76A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85696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5329-555F-42C3-A64A-8295B433C065}" type="datetimeFigureOut">
              <a:rPr lang="en-MY" smtClean="0"/>
              <a:t>6/1/2025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08023-4C56-4541-AE64-023728E76A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884723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5329-555F-42C3-A64A-8295B433C065}" type="datetimeFigureOut">
              <a:rPr lang="en-MY" smtClean="0"/>
              <a:t>6/1/2025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08023-4C56-4541-AE64-023728E76A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15894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5329-555F-42C3-A64A-8295B433C065}" type="datetimeFigureOut">
              <a:rPr lang="en-MY" smtClean="0"/>
              <a:t>6/1/2025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FF08023-4C56-4541-AE64-023728E76A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209794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5329-555F-42C3-A64A-8295B433C065}" type="datetimeFigureOut">
              <a:rPr lang="en-MY" smtClean="0"/>
              <a:t>6/1/2025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FF08023-4C56-4541-AE64-023728E76A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8047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5329-555F-42C3-A64A-8295B433C065}" type="datetimeFigureOut">
              <a:rPr lang="en-MY" smtClean="0"/>
              <a:t>6/1/2025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FF08023-4C56-4541-AE64-023728E76AA2}" type="slidenum">
              <a:rPr lang="en-MY" smtClean="0"/>
              <a:t>‹#›</a:t>
            </a:fld>
            <a:endParaRPr lang="en-MY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595515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5329-555F-42C3-A64A-8295B433C065}" type="datetimeFigureOut">
              <a:rPr lang="en-MY" smtClean="0"/>
              <a:t>6/1/2025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FF08023-4C56-4541-AE64-023728E76A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149772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5329-555F-42C3-A64A-8295B433C065}" type="datetimeFigureOut">
              <a:rPr lang="en-MY" smtClean="0"/>
              <a:t>6/1/2025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FF08023-4C56-4541-AE64-023728E76AA2}" type="slidenum">
              <a:rPr lang="en-MY" smtClean="0"/>
              <a:t>‹#›</a:t>
            </a:fld>
            <a:endParaRPr lang="en-MY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2844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5329-555F-42C3-A64A-8295B433C065}" type="datetimeFigureOut">
              <a:rPr lang="en-MY" smtClean="0"/>
              <a:t>6/1/2025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FF08023-4C56-4541-AE64-023728E76A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2062610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5329-555F-42C3-A64A-8295B433C065}" type="datetimeFigureOut">
              <a:rPr lang="en-MY" smtClean="0"/>
              <a:t>6/1/2025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08023-4C56-4541-AE64-023728E76A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2372850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5329-555F-42C3-A64A-8295B433C065}" type="datetimeFigureOut">
              <a:rPr lang="en-MY" smtClean="0"/>
              <a:t>6/1/2025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08023-4C56-4541-AE64-023728E76A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767486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5C5329-555F-42C3-A64A-8295B433C065}" type="datetimeFigureOut">
              <a:rPr lang="en-MY" smtClean="0"/>
              <a:t>6/1/2025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2FF08023-4C56-4541-AE64-023728E76A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38176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961F0-3B9A-42C8-9818-61983632D6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954339"/>
            <a:ext cx="8915399" cy="2474662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FINAL REVISION</a:t>
            </a:r>
            <a:br>
              <a:rPr lang="en-US" dirty="0"/>
            </a:br>
            <a:r>
              <a:rPr lang="en-US" dirty="0"/>
              <a:t>SPM 2024</a:t>
            </a:r>
            <a:endParaRPr lang="en-MY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AC6F6B-A5A3-49DB-B7F8-BAB01BC230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3" y="3429001"/>
            <a:ext cx="8915399" cy="1116495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latin typeface="Aharoni" panose="02010803020104030203" pitchFamily="2" charset="-79"/>
                <a:cs typeface="Aharoni" panose="02010803020104030203" pitchFamily="2" charset="-79"/>
              </a:rPr>
              <a:t>AKHLAK</a:t>
            </a:r>
          </a:p>
        </p:txBody>
      </p:sp>
    </p:spTree>
    <p:extLst>
      <p:ext uri="{BB962C8B-B14F-4D97-AF65-F5344CB8AC3E}">
        <p14:creationId xmlns:p14="http://schemas.microsoft.com/office/powerpoint/2010/main" val="1481138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CCE38-BE91-43ED-9EE4-2B3D146EC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331304"/>
            <a:ext cx="8911687" cy="1007166"/>
          </a:xfrm>
        </p:spPr>
        <p:txBody>
          <a:bodyPr/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AKHLAK</a:t>
            </a:r>
            <a:endParaRPr lang="en-MY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3EF80E5-BE09-474A-B4D8-9D1ACC8F103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0762711"/>
              </p:ext>
            </p:extLst>
          </p:nvPr>
        </p:nvGraphicFramePr>
        <p:xfrm>
          <a:off x="583096" y="940906"/>
          <a:ext cx="10921518" cy="57366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28237">
                  <a:extLst>
                    <a:ext uri="{9D8B030D-6E8A-4147-A177-3AD203B41FA5}">
                      <a16:colId xmlns:a16="http://schemas.microsoft.com/office/drawing/2014/main" val="3511998899"/>
                    </a:ext>
                  </a:extLst>
                </a:gridCol>
                <a:gridCol w="5593281">
                  <a:extLst>
                    <a:ext uri="{9D8B030D-6E8A-4147-A177-3AD203B41FA5}">
                      <a16:colId xmlns:a16="http://schemas.microsoft.com/office/drawing/2014/main" val="1459321240"/>
                    </a:ext>
                  </a:extLst>
                </a:gridCol>
              </a:tblGrid>
              <a:tr h="477236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AKHLAK TINGKATAN 4</a:t>
                      </a:r>
                      <a:endParaRPr lang="en-MY" sz="28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AKHLAK TINGKATAN 5</a:t>
                      </a:r>
                      <a:endParaRPr lang="en-MY" sz="28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288063"/>
                  </a:ext>
                </a:extLst>
              </a:tr>
              <a:tr h="126327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WASATIAH MENJAMIN KECEMERLANGAN UMAT</a:t>
                      </a:r>
                      <a:endParaRPr lang="en-MY" sz="2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endParaRPr lang="en-MY" sz="2800" dirty="0">
                        <a:solidFill>
                          <a:schemeClr val="tx1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ISTIQAMAH</a:t>
                      </a:r>
                    </a:p>
                    <a:p>
                      <a:endParaRPr lang="en-MY" sz="2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615651"/>
                  </a:ext>
                </a:extLst>
              </a:tr>
              <a:tr h="87025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KHAUF DAN RAJA’ (2021)</a:t>
                      </a:r>
                      <a:endParaRPr lang="en-MY" sz="28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endParaRPr lang="en-MY" sz="2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MEMELIHARA ALAM SEKITAR</a:t>
                      </a:r>
                      <a:endParaRPr lang="en-MY" sz="28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770582"/>
                  </a:ext>
                </a:extLst>
              </a:tr>
              <a:tr h="757963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ADAB TERHADAP ORANG SAKIT</a:t>
                      </a:r>
                      <a:endParaRPr lang="en-MY" sz="24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endParaRPr lang="en-MY" sz="24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TAWADDUK(2022)</a:t>
                      </a:r>
                      <a:endParaRPr lang="en-MY" sz="24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764715"/>
                  </a:ext>
                </a:extLst>
              </a:tr>
              <a:tr h="1094835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ADAB TERHADAP ORANG KURANG UPAYA (2022)</a:t>
                      </a:r>
                      <a:endParaRPr lang="en-MY" sz="24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SIFAT MAZMUMAH MERACUNI HATI</a:t>
                      </a:r>
                    </a:p>
                    <a:p>
                      <a:r>
                        <a:rPr lang="en-US" sz="2400" dirty="0"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(  2021  &amp; 2023 )</a:t>
                      </a:r>
                      <a:endParaRPr lang="en-MY" sz="24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endParaRPr lang="en-US" sz="24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0509609"/>
                  </a:ext>
                </a:extLst>
              </a:tr>
              <a:tr h="890317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ADAB TERHADAP ORANG SAKIT</a:t>
                      </a:r>
                      <a:endParaRPr lang="en-MY" sz="2400" dirty="0">
                        <a:solidFill>
                          <a:srgbClr val="FF0000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24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  <a:p>
                      <a:endParaRPr lang="en-MY" sz="24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84499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1208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C0930-93C8-40AC-B9FD-B023A69A5A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3013" y="557213"/>
            <a:ext cx="10601325" cy="5986462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APAKAH YANG DIMAKSUDKAN DENGAN KHAUF? </a:t>
            </a:r>
          </a:p>
          <a:p>
            <a:r>
              <a:rPr lang="en-US" sz="3600" b="1" dirty="0"/>
              <a:t>• </a:t>
            </a:r>
            <a:r>
              <a:rPr lang="en-US" sz="3600" b="1" dirty="0">
                <a:solidFill>
                  <a:srgbClr val="FF0000"/>
                </a:solidFill>
              </a:rPr>
              <a:t>TAKUT KEPADA KEMURKAAN DAN AZAB ALLAH SWT (1M) </a:t>
            </a:r>
            <a:r>
              <a:rPr lang="en-US" sz="3600" b="1" dirty="0"/>
              <a:t>/ DENGAN MENJAUHI SEGALA LARANGANNYA. (1M)</a:t>
            </a:r>
          </a:p>
          <a:p>
            <a:endParaRPr lang="en-US" sz="3600" b="1" dirty="0"/>
          </a:p>
          <a:p>
            <a:r>
              <a:rPr lang="en-US" sz="3600" b="1" dirty="0">
                <a:solidFill>
                  <a:srgbClr val="FF0000"/>
                </a:solidFill>
              </a:rPr>
              <a:t>NYATAKAN MAKSUD RAJAK </a:t>
            </a:r>
          </a:p>
          <a:p>
            <a:r>
              <a:rPr lang="en-US" sz="3600" b="1" dirty="0"/>
              <a:t>• </a:t>
            </a:r>
            <a:r>
              <a:rPr lang="en-US" sz="3600" b="1" dirty="0">
                <a:solidFill>
                  <a:srgbClr val="FF0000"/>
                </a:solidFill>
              </a:rPr>
              <a:t>MENGHARAPKAN KEREDHAAN ALLAH </a:t>
            </a:r>
            <a:r>
              <a:rPr lang="en-US" sz="3600" b="1" dirty="0"/>
              <a:t>DENGAN MELAKSANAKAN SEGALA PERINTAHNYA .</a:t>
            </a:r>
            <a:endParaRPr lang="en-MY" sz="3600" b="1" dirty="0"/>
          </a:p>
        </p:txBody>
      </p:sp>
    </p:spTree>
    <p:extLst>
      <p:ext uri="{BB962C8B-B14F-4D97-AF65-F5344CB8AC3E}">
        <p14:creationId xmlns:p14="http://schemas.microsoft.com/office/powerpoint/2010/main" val="21528534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9770" t="20672" r="26660" b="23740"/>
          <a:stretch/>
        </p:blipFill>
        <p:spPr>
          <a:xfrm>
            <a:off x="285751" y="228600"/>
            <a:ext cx="11658600" cy="645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7430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C0930-93C8-40AC-B9FD-B023A69A5A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3013" y="557213"/>
            <a:ext cx="10601325" cy="5986462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JELASKAN DUA HIKMAH KHAUF DAN RAJA’ </a:t>
            </a:r>
          </a:p>
          <a:p>
            <a:endParaRPr lang="en-US" sz="3200" b="1" dirty="0">
              <a:solidFill>
                <a:srgbClr val="FF0000"/>
              </a:solidFill>
            </a:endParaRPr>
          </a:p>
          <a:p>
            <a:r>
              <a:rPr lang="en-US" sz="3200" b="1" dirty="0"/>
              <a:t>• MELAHIRKAN INSAN YANG </a:t>
            </a:r>
            <a:r>
              <a:rPr lang="en-US" sz="3200" b="1" dirty="0">
                <a:solidFill>
                  <a:srgbClr val="FF0000"/>
                </a:solidFill>
              </a:rPr>
              <a:t>SENTIASA MENGINGATI ALLAH SWT</a:t>
            </a:r>
            <a:r>
              <a:rPr lang="en-US" sz="3200" b="1" dirty="0"/>
              <a:t>/ DALAM SETIAP KEADAAN</a:t>
            </a:r>
          </a:p>
          <a:p>
            <a:r>
              <a:rPr lang="en-US" sz="3200" b="1" dirty="0"/>
              <a:t>MELAHIRKAN INSAN YANG </a:t>
            </a:r>
            <a:r>
              <a:rPr lang="en-US" sz="3200" b="1" dirty="0">
                <a:solidFill>
                  <a:srgbClr val="FF0000"/>
                </a:solidFill>
              </a:rPr>
              <a:t>SENTIASA BERTAWAKAL KEPADA ALLAH SWT</a:t>
            </a:r>
            <a:r>
              <a:rPr lang="en-US" sz="3200" b="1" dirty="0"/>
              <a:t>/ SETELAH BERUSAHA BERSUNGGUH-SUNGGUH</a:t>
            </a:r>
          </a:p>
          <a:p>
            <a:r>
              <a:rPr lang="en-US" sz="3200" b="1" dirty="0"/>
              <a:t>MELAHIRKAN INSAN YANG </a:t>
            </a:r>
            <a:r>
              <a:rPr lang="en-US" sz="3200" b="1" dirty="0">
                <a:solidFill>
                  <a:srgbClr val="FF0000"/>
                </a:solidFill>
              </a:rPr>
              <a:t>SENTIASA MENJAUHI LARANGAN ALLAH SWT</a:t>
            </a:r>
            <a:r>
              <a:rPr lang="en-US" sz="3200" b="1" dirty="0"/>
              <a:t> / KERANA TAKUT AKAN KEMURKANNYA</a:t>
            </a:r>
          </a:p>
          <a:p>
            <a:endParaRPr lang="en-US" sz="3200" b="1" dirty="0"/>
          </a:p>
          <a:p>
            <a:r>
              <a:rPr lang="en-US" sz="3200" b="1" dirty="0"/>
              <a:t>.</a:t>
            </a:r>
            <a:endParaRPr lang="en-MY" sz="3200" b="1" dirty="0"/>
          </a:p>
        </p:txBody>
      </p:sp>
    </p:spTree>
    <p:extLst>
      <p:ext uri="{BB962C8B-B14F-4D97-AF65-F5344CB8AC3E}">
        <p14:creationId xmlns:p14="http://schemas.microsoft.com/office/powerpoint/2010/main" val="10745348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34868-E3AD-49E0-9652-7FC7A3D96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495" y="198784"/>
            <a:ext cx="10007117" cy="596346"/>
          </a:xfrm>
        </p:spPr>
        <p:txBody>
          <a:bodyPr>
            <a:normAutofit fontScale="90000"/>
          </a:bodyPr>
          <a:lstStyle/>
          <a:p>
            <a:r>
              <a:rPr lang="en-US" dirty="0"/>
              <a:t>ADAB KEPADA ORANG SAKIT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AB9386-5440-4FE5-9D23-265EC8CE68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9233" y="1046922"/>
            <a:ext cx="10777928" cy="5612294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1</a:t>
            </a:r>
            <a:r>
              <a:rPr lang="en-US" sz="2000" b="1" dirty="0"/>
              <a:t>. JELASKAN </a:t>
            </a:r>
            <a:r>
              <a:rPr lang="en-US" sz="2000" b="1" dirty="0">
                <a:solidFill>
                  <a:srgbClr val="FF0000"/>
                </a:solidFill>
              </a:rPr>
              <a:t>ADAB ORANG SAKIT DARI ASPEK IBADAT.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MENDOAKAN KESIHATAN PESAKIT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MEMBANTU MEREKA YANG INGIN MENUNAIKAN IBADAT</a:t>
            </a:r>
          </a:p>
          <a:p>
            <a:endParaRPr lang="en-US" sz="2000" b="1" dirty="0">
              <a:solidFill>
                <a:srgbClr val="FF0000"/>
              </a:solidFill>
            </a:endParaRPr>
          </a:p>
          <a:p>
            <a:r>
              <a:rPr lang="en-US" sz="2000" b="1" dirty="0"/>
              <a:t>2. JELASKAN </a:t>
            </a:r>
            <a:r>
              <a:rPr lang="en-US" sz="2000" b="1" dirty="0">
                <a:solidFill>
                  <a:srgbClr val="FF0000"/>
                </a:solidFill>
              </a:rPr>
              <a:t>ADAB ORANG SAKIT DARI ASPEK EMOSI.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MEMBERIKAN SEMANGAT MOTIVASI AGAR SABAR DAN REDA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TIDAK MENGANGGU KETENTERAMAN MEREKA/ DENGAN BERBUAT BISING</a:t>
            </a:r>
          </a:p>
          <a:p>
            <a:endParaRPr lang="en-US" sz="2000" b="1" dirty="0">
              <a:solidFill>
                <a:srgbClr val="FF0000"/>
              </a:solidFill>
            </a:endParaRPr>
          </a:p>
          <a:p>
            <a:r>
              <a:rPr lang="en-US" sz="2000" b="1" dirty="0"/>
              <a:t>3.JELASKAN </a:t>
            </a:r>
            <a:r>
              <a:rPr lang="en-US" sz="2000" b="1" dirty="0">
                <a:solidFill>
                  <a:srgbClr val="FF0000"/>
                </a:solidFill>
              </a:rPr>
              <a:t>ADAB ORANG SAKIT DARI ASPEK FIZIKAL</a:t>
            </a:r>
            <a:r>
              <a:rPr lang="en-US" sz="2000" b="1" dirty="0"/>
              <a:t>.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MEMASTIKAN TEMPAT DAN TUBUH PESAKIT SENTIASA BERSIH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MENYEDIAKAN KEPAERLUAN DAN KEMUDAHAN ASAS UNTUK PESAKIT</a:t>
            </a:r>
          </a:p>
          <a:p>
            <a:endParaRPr lang="en-US" b="1" dirty="0">
              <a:solidFill>
                <a:srgbClr val="FF0000"/>
              </a:solidFill>
            </a:endParaRPr>
          </a:p>
          <a:p>
            <a:endParaRPr lang="en-US" b="1" dirty="0"/>
          </a:p>
          <a:p>
            <a:r>
              <a:rPr lang="en-US" b="1" dirty="0"/>
              <a:t>3</a:t>
            </a:r>
            <a:endParaRPr lang="en-MY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1577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34868-E3AD-49E0-9652-7FC7A3D96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495" y="198784"/>
            <a:ext cx="10007117" cy="596346"/>
          </a:xfrm>
        </p:spPr>
        <p:txBody>
          <a:bodyPr>
            <a:normAutofit fontScale="90000"/>
          </a:bodyPr>
          <a:lstStyle/>
          <a:p>
            <a:r>
              <a:rPr lang="en-US" dirty="0"/>
              <a:t>ADAB KEPADA ORANG SAKIT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AB9386-5440-4FE5-9D23-265EC8CE68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9233" y="795130"/>
            <a:ext cx="10777928" cy="5864086"/>
          </a:xfrm>
        </p:spPr>
        <p:txBody>
          <a:bodyPr>
            <a:normAutofit/>
          </a:bodyPr>
          <a:lstStyle/>
          <a:p>
            <a:endParaRPr lang="en-US" b="1" dirty="0">
              <a:solidFill>
                <a:srgbClr val="FF0000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4</a:t>
            </a:r>
            <a:r>
              <a:rPr lang="en-US" sz="3200" b="1" dirty="0">
                <a:solidFill>
                  <a:schemeClr val="tx1"/>
                </a:solidFill>
              </a:rPr>
              <a:t>. TERANGKAN </a:t>
            </a:r>
            <a:r>
              <a:rPr lang="en-US" sz="3200" b="1" dirty="0">
                <a:solidFill>
                  <a:srgbClr val="FF0000"/>
                </a:solidFill>
              </a:rPr>
              <a:t>DUA HIKMAH BERADAB KEPADA ORANG SAKIT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DAPAT MENGEMBIRAKAN PESAKIT / </a:t>
            </a:r>
            <a:r>
              <a:rPr lang="en-US" sz="3200" b="1" dirty="0">
                <a:solidFill>
                  <a:schemeClr val="tx1"/>
                </a:solidFill>
              </a:rPr>
              <a:t>AGAR HATINYA TENANG DALAM MENEMPUH UJIAN ALLAH SWT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DAPAT MENGERATKAN UKHUWAH SESAMA ANGGOTA MASYARAKAT</a:t>
            </a:r>
            <a:r>
              <a:rPr lang="en-US" sz="3200" b="1" dirty="0">
                <a:solidFill>
                  <a:schemeClr val="tx1"/>
                </a:solidFill>
              </a:rPr>
              <a:t>/ AGAR HIDUP DIBERKATI ALLAH SWT</a:t>
            </a:r>
          </a:p>
          <a:p>
            <a:r>
              <a:rPr lang="en-US" sz="3200" b="1" dirty="0">
                <a:solidFill>
                  <a:schemeClr val="tx1"/>
                </a:solidFill>
              </a:rPr>
              <a:t>MELAHIRKAN KEINSAFAN / KERANA DIKURNIAKAN NIKMAT  KESIHATAN SETELAH MELIHAT PENDERITAAN PESAKIT</a:t>
            </a:r>
            <a:endParaRPr lang="en-MY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3984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34868-E3AD-49E0-9652-7FC7A3D96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765" y="198784"/>
            <a:ext cx="9887847" cy="1086678"/>
          </a:xfrm>
        </p:spPr>
        <p:txBody>
          <a:bodyPr>
            <a:normAutofit fontScale="90000"/>
          </a:bodyPr>
          <a:lstStyle/>
          <a:p>
            <a:r>
              <a:rPr lang="en-US" dirty="0"/>
              <a:t>WASATIAH MENJAMIN KECEMERLANGAN UMAT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AB9386-5440-4FE5-9D23-265EC8CE68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7496" y="795130"/>
            <a:ext cx="10007116" cy="5864086"/>
          </a:xfrm>
        </p:spPr>
        <p:txBody>
          <a:bodyPr>
            <a:normAutofit/>
          </a:bodyPr>
          <a:lstStyle/>
          <a:p>
            <a:r>
              <a:rPr lang="en-US" sz="2800" b="1" dirty="0"/>
              <a:t>1. NYATAKAN </a:t>
            </a:r>
            <a:r>
              <a:rPr lang="en-US" sz="2800" b="1" dirty="0">
                <a:solidFill>
                  <a:srgbClr val="FF0000"/>
                </a:solidFill>
              </a:rPr>
              <a:t>MAKSUD WASATIAH</a:t>
            </a:r>
            <a:r>
              <a:rPr lang="en-US" sz="2800" b="1" dirty="0"/>
              <a:t>.</a:t>
            </a:r>
          </a:p>
          <a:p>
            <a:r>
              <a:rPr lang="en-US" sz="2800" b="1" dirty="0"/>
              <a:t>PENDEKATAN YANG </a:t>
            </a:r>
            <a:r>
              <a:rPr lang="en-US" sz="2800" b="1" dirty="0">
                <a:solidFill>
                  <a:srgbClr val="FF0000"/>
                </a:solidFill>
              </a:rPr>
              <a:t>SEDERHANA, SEIMBANG, ADIL DAN CEMERLANG</a:t>
            </a:r>
            <a:r>
              <a:rPr lang="en-US" sz="2800" b="1" dirty="0"/>
              <a:t> DALAM SETIAP TINDAKAN</a:t>
            </a:r>
          </a:p>
          <a:p>
            <a:pPr marL="0" indent="0">
              <a:buNone/>
            </a:pPr>
            <a:endParaRPr lang="en-US" sz="2800" b="1" dirty="0"/>
          </a:p>
          <a:p>
            <a:r>
              <a:rPr lang="en-US" sz="2800" b="1" dirty="0"/>
              <a:t>2. SENARAIKAN </a:t>
            </a:r>
            <a:r>
              <a:rPr lang="en-US" sz="2800" b="1" dirty="0">
                <a:solidFill>
                  <a:srgbClr val="FF0000"/>
                </a:solidFill>
              </a:rPr>
              <a:t>EMPAT PRINSIP WASATIAH</a:t>
            </a:r>
            <a:r>
              <a:rPr lang="en-US" sz="2800" b="1" dirty="0"/>
              <a:t>. </a:t>
            </a:r>
            <a:r>
              <a:rPr lang="en-US" sz="2800" b="1" dirty="0">
                <a:solidFill>
                  <a:srgbClr val="FF0000"/>
                </a:solidFill>
              </a:rPr>
              <a:t>(CASS)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KE</a:t>
            </a:r>
            <a:r>
              <a:rPr lang="en-US" sz="2800" b="1" dirty="0">
                <a:solidFill>
                  <a:srgbClr val="FF0000"/>
                </a:solidFill>
              </a:rPr>
              <a:t>SEDERHANAAN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KE</a:t>
            </a:r>
            <a:r>
              <a:rPr lang="en-US" sz="2800" b="1" dirty="0">
                <a:solidFill>
                  <a:srgbClr val="FF0000"/>
                </a:solidFill>
              </a:rPr>
              <a:t>CEMERLANGAN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KE</a:t>
            </a:r>
            <a:r>
              <a:rPr lang="en-US" sz="2800" b="1" dirty="0">
                <a:solidFill>
                  <a:srgbClr val="FF0000"/>
                </a:solidFill>
              </a:rPr>
              <a:t>ADILAN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KE</a:t>
            </a:r>
            <a:r>
              <a:rPr lang="en-US" sz="2800" b="1" dirty="0">
                <a:solidFill>
                  <a:srgbClr val="FF0000"/>
                </a:solidFill>
              </a:rPr>
              <a:t>SEIMBANGAN</a:t>
            </a:r>
          </a:p>
          <a:p>
            <a:endParaRPr lang="en-US" sz="2800" b="1" dirty="0"/>
          </a:p>
          <a:p>
            <a:pPr marL="0" indent="0">
              <a:buNone/>
            </a:pPr>
            <a:endParaRPr lang="en-MY" b="1" dirty="0"/>
          </a:p>
        </p:txBody>
      </p:sp>
    </p:spTree>
    <p:extLst>
      <p:ext uri="{BB962C8B-B14F-4D97-AF65-F5344CB8AC3E}">
        <p14:creationId xmlns:p14="http://schemas.microsoft.com/office/powerpoint/2010/main" val="29647044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AB9386-5440-4FE5-9D23-265EC8CE68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7496" y="371061"/>
            <a:ext cx="10007116" cy="6288155"/>
          </a:xfrm>
        </p:spPr>
        <p:txBody>
          <a:bodyPr>
            <a:normAutofit/>
          </a:bodyPr>
          <a:lstStyle/>
          <a:p>
            <a:endParaRPr lang="en-US" b="1" dirty="0"/>
          </a:p>
          <a:p>
            <a:r>
              <a:rPr lang="en-US" sz="2400" b="1" dirty="0">
                <a:latin typeface="Arial Rounded MT Bold" panose="020F0704030504030204" pitchFamily="34" charset="0"/>
              </a:rPr>
              <a:t>NYATAKAN </a:t>
            </a:r>
            <a:r>
              <a:rPr lang="en-US" sz="24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MAKSUD WASATIAH </a:t>
            </a:r>
            <a:r>
              <a:rPr lang="en-US" sz="2400" b="1" dirty="0">
                <a:latin typeface="Arial Rounded MT Bold" panose="020F0704030504030204" pitchFamily="34" charset="0"/>
              </a:rPr>
              <a:t>BERIKUT:</a:t>
            </a:r>
          </a:p>
          <a:p>
            <a:r>
              <a:rPr lang="en-US" sz="2400" b="1" dirty="0">
                <a:latin typeface="Arial Rounded MT Bold" panose="020F0704030504030204" pitchFamily="34" charset="0"/>
              </a:rPr>
              <a:t>A) </a:t>
            </a:r>
            <a:r>
              <a:rPr lang="en-US" sz="24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KESEDERHANAAN</a:t>
            </a:r>
            <a:r>
              <a:rPr lang="en-US" sz="2400" b="1" dirty="0">
                <a:latin typeface="Arial Rounded MT Bold" panose="020F0704030504030204" pitchFamily="34" charset="0"/>
              </a:rPr>
              <a:t>- MELAKUKAN SESUATU </a:t>
            </a:r>
            <a:r>
              <a:rPr lang="en-US" sz="24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TIDAK MELAMPAUI BATAS </a:t>
            </a:r>
            <a:r>
              <a:rPr lang="en-US" sz="2400" b="1" dirty="0">
                <a:latin typeface="Arial Rounded MT Bold" panose="020F0704030504030204" pitchFamily="34" charset="0"/>
              </a:rPr>
              <a:t>DAN </a:t>
            </a:r>
            <a:r>
              <a:rPr lang="en-US" sz="24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MEMENUHI SYARAT</a:t>
            </a:r>
          </a:p>
          <a:p>
            <a:r>
              <a:rPr lang="en-US" sz="2400" b="1" dirty="0">
                <a:latin typeface="Arial Rounded MT Bold" panose="020F0704030504030204" pitchFamily="34" charset="0"/>
              </a:rPr>
              <a:t>B) </a:t>
            </a:r>
            <a:r>
              <a:rPr lang="en-US" sz="24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KESEIMBANGAN-</a:t>
            </a:r>
            <a:r>
              <a:rPr lang="en-US" sz="2400" b="1" dirty="0">
                <a:latin typeface="Arial Rounded MT Bold" panose="020F0704030504030204" pitchFamily="34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MEMENUHI KEPERLUAN </a:t>
            </a:r>
            <a:r>
              <a:rPr lang="en-US" sz="2400" b="1" dirty="0">
                <a:latin typeface="Arial Rounded MT Bold" panose="020F0704030504030204" pitchFamily="34" charset="0"/>
              </a:rPr>
              <a:t>ROHANI, JASMANI DAN AKAL DENGAN SEMPURNA / DALAM SEMUA KEADAAN</a:t>
            </a:r>
          </a:p>
          <a:p>
            <a:r>
              <a:rPr lang="en-US" sz="2400" b="1" dirty="0">
                <a:latin typeface="Arial Rounded MT Bold" panose="020F0704030504030204" pitchFamily="34" charset="0"/>
                <a:cs typeface="Aharoni" panose="02010803020104030203" pitchFamily="2" charset="-79"/>
              </a:rPr>
              <a:t>C) </a:t>
            </a:r>
            <a:r>
              <a:rPr lang="en-US" sz="2400" b="1" dirty="0">
                <a:solidFill>
                  <a:srgbClr val="FF0000"/>
                </a:solidFill>
                <a:latin typeface="Arial Rounded MT Bold" panose="020F0704030504030204" pitchFamily="34" charset="0"/>
                <a:cs typeface="Aharoni" panose="02010803020104030203" pitchFamily="2" charset="-79"/>
              </a:rPr>
              <a:t>KEADILAN</a:t>
            </a:r>
          </a:p>
          <a:p>
            <a:r>
              <a:rPr lang="en-US" sz="2400" b="1" dirty="0">
                <a:solidFill>
                  <a:srgbClr val="FF0000"/>
                </a:solidFill>
                <a:latin typeface="Arial Rounded MT Bold" panose="020F0704030504030204" pitchFamily="34" charset="0"/>
                <a:cs typeface="Aharoni" panose="02010803020104030203" pitchFamily="2" charset="-79"/>
              </a:rPr>
              <a:t>MELETAKKAN SESUATU SESUAI </a:t>
            </a:r>
            <a:r>
              <a:rPr lang="en-US" sz="2400" b="1" dirty="0">
                <a:latin typeface="Arial Rounded MT Bold" panose="020F0704030504030204" pitchFamily="34" charset="0"/>
                <a:cs typeface="Aharoni" panose="02010803020104030203" pitchFamily="2" charset="-79"/>
              </a:rPr>
              <a:t>DENGAN </a:t>
            </a:r>
            <a:r>
              <a:rPr lang="en-US" sz="2400" b="1" dirty="0">
                <a:solidFill>
                  <a:srgbClr val="FF0000"/>
                </a:solidFill>
                <a:latin typeface="Arial Rounded MT Bold" panose="020F0704030504030204" pitchFamily="34" charset="0"/>
                <a:cs typeface="Aharoni" panose="02010803020104030203" pitchFamily="2" charset="-79"/>
              </a:rPr>
              <a:t>SUASANA, MASA DAN TEMPAT</a:t>
            </a:r>
          </a:p>
          <a:p>
            <a:r>
              <a:rPr lang="en-US" sz="2400" b="1" dirty="0">
                <a:latin typeface="Arial Rounded MT Bold" panose="020F0704030504030204" pitchFamily="34" charset="0"/>
                <a:cs typeface="Aharoni" panose="02010803020104030203" pitchFamily="2" charset="-79"/>
              </a:rPr>
              <a:t>D) </a:t>
            </a:r>
            <a:r>
              <a:rPr lang="en-US" sz="2400" b="1" dirty="0">
                <a:solidFill>
                  <a:srgbClr val="FF0000"/>
                </a:solidFill>
                <a:latin typeface="Arial Rounded MT Bold" panose="020F0704030504030204" pitchFamily="34" charset="0"/>
                <a:cs typeface="Aharoni" panose="02010803020104030203" pitchFamily="2" charset="-79"/>
              </a:rPr>
              <a:t>KECEMERLANGAN</a:t>
            </a:r>
          </a:p>
          <a:p>
            <a:r>
              <a:rPr lang="en-US" sz="2400" b="1" dirty="0">
                <a:solidFill>
                  <a:srgbClr val="FF0000"/>
                </a:solidFill>
                <a:latin typeface="Arial Rounded MT Bold" panose="020F0704030504030204" pitchFamily="34" charset="0"/>
                <a:cs typeface="Aharoni" panose="02010803020104030203" pitchFamily="2" charset="-79"/>
              </a:rPr>
              <a:t>PENDEKATAN YANG TERBAIK/ DALAM MELAKUKAN KEBAIKAN DAN MENCEGAH KEMUNGKARAN / </a:t>
            </a:r>
            <a:r>
              <a:rPr lang="en-US" sz="2400" b="1" dirty="0">
                <a:solidFill>
                  <a:schemeClr val="tx1"/>
                </a:solidFill>
                <a:latin typeface="Arial Rounded MT Bold" panose="020F0704030504030204" pitchFamily="34" charset="0"/>
                <a:cs typeface="Aharoni" panose="02010803020104030203" pitchFamily="2" charset="-79"/>
              </a:rPr>
              <a:t>SERTA BERKEYAKINAN TEGUH PADA ALLAH SWT</a:t>
            </a:r>
          </a:p>
          <a:p>
            <a:endParaRPr lang="en-US" sz="2400" b="1" dirty="0">
              <a:latin typeface="Bernard MT Condensed" panose="02050806060905020404" pitchFamily="18" charset="0"/>
            </a:endParaRPr>
          </a:p>
          <a:p>
            <a:endParaRPr lang="en-MY" b="1" dirty="0"/>
          </a:p>
        </p:txBody>
      </p:sp>
    </p:spTree>
    <p:extLst>
      <p:ext uri="{BB962C8B-B14F-4D97-AF65-F5344CB8AC3E}">
        <p14:creationId xmlns:p14="http://schemas.microsoft.com/office/powerpoint/2010/main" val="40509928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D0A77A-6228-42F9-978A-8E40090FE8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5217" y="238539"/>
            <a:ext cx="10192647" cy="6096000"/>
          </a:xfrm>
        </p:spPr>
        <p:txBody>
          <a:bodyPr>
            <a:normAutofit/>
          </a:bodyPr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4. JELASKAN </a:t>
            </a:r>
            <a:r>
              <a:rPr lang="en-US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CIRI UMAT YANG CEMERLANG</a:t>
            </a:r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  <a:p>
            <a:r>
              <a:rPr lang="en-US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MELAKUKAN KEBAIKAN </a:t>
            </a:r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SEPERTI MEMBANGUNKAN NEGARA</a:t>
            </a:r>
          </a:p>
          <a:p>
            <a:r>
              <a:rPr lang="en-US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MENCEGAH DIRI </a:t>
            </a:r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DARIPADA </a:t>
            </a:r>
            <a:r>
              <a:rPr lang="en-US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MELAKUKAN KEZALIMAN / KEFASIKAN / KEKEJAMAN</a:t>
            </a:r>
          </a:p>
          <a:p>
            <a:r>
              <a:rPr lang="en-US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MELAKUKAN SEMUA TUGAS DAN PEKERJAAN /</a:t>
            </a:r>
            <a:r>
              <a:rPr lang="en-US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DENGAN IKHLAS KERANA ALLAH SWT</a:t>
            </a:r>
          </a:p>
          <a:p>
            <a:r>
              <a:rPr lang="en-US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MENGGUNAKAN KEKAYAAN DI DUNIA </a:t>
            </a:r>
            <a:r>
              <a:rPr lang="en-US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 UNTUK MENDAPATKAN KEREDAAN ALLAH SWT</a:t>
            </a:r>
          </a:p>
          <a:p>
            <a:endParaRPr lang="en-US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5. JELASKAN </a:t>
            </a:r>
            <a:r>
              <a:rPr lang="en-US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CARA </a:t>
            </a:r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MENGAMALKAN WASATIAH DALAM KEHIDUPAN.</a:t>
            </a:r>
          </a:p>
          <a:p>
            <a:r>
              <a:rPr lang="en-US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MENUNAIKAN TUGAS </a:t>
            </a:r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DENGAN SEMPURNA</a:t>
            </a:r>
          </a:p>
          <a:p>
            <a:r>
              <a:rPr lang="en-US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MELAKSANAKAN TUGAS SEBAGAI KHALIFAH </a:t>
            </a:r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DI MUKA BUMI</a:t>
            </a:r>
          </a:p>
          <a:p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6. JELASKAN </a:t>
            </a:r>
            <a:r>
              <a:rPr lang="en-US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DUA HIKMAH </a:t>
            </a:r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MELAKSANAKAN PRINSIP WASATIAH.</a:t>
            </a:r>
          </a:p>
          <a:p>
            <a:r>
              <a:rPr lang="en-US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SYIAR ISLAM DAPAT DITEGAKKAN </a:t>
            </a:r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/ AGAR ISLAM DI PANDANG MULIA</a:t>
            </a:r>
          </a:p>
          <a:p>
            <a:r>
              <a:rPr lang="en-US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MASYARAKAT YANG AMAN DAMAI DAN BERSATU PADU </a:t>
            </a:r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/ DENGAN MELAKSANAKAN PRINSIP KEADILAN</a:t>
            </a:r>
          </a:p>
          <a:p>
            <a:r>
              <a:rPr lang="en-US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EKONOMI KUKUH </a:t>
            </a:r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/ KERANA TIDAK BERLAKU PEMBAZIRAN</a:t>
            </a:r>
            <a:endParaRPr lang="en-MY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8221930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34868-E3AD-49E0-9652-7FC7A3D96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495" y="198784"/>
            <a:ext cx="10007117" cy="596346"/>
          </a:xfrm>
        </p:spPr>
        <p:txBody>
          <a:bodyPr>
            <a:normAutofit fontScale="90000"/>
          </a:bodyPr>
          <a:lstStyle/>
          <a:p>
            <a:r>
              <a:rPr lang="en-US" dirty="0"/>
              <a:t>ISTIQAMAH JALAN MENUJU MUJAHADAH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AB9386-5440-4FE5-9D23-265EC8CE68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9233" y="795130"/>
            <a:ext cx="10777928" cy="5864086"/>
          </a:xfrm>
        </p:spPr>
        <p:txBody>
          <a:bodyPr>
            <a:normAutofit/>
          </a:bodyPr>
          <a:lstStyle/>
          <a:p>
            <a:r>
              <a:rPr lang="en-US" b="1" dirty="0"/>
              <a:t>1. NYATAKAN </a:t>
            </a:r>
            <a:r>
              <a:rPr lang="en-US" b="1" dirty="0">
                <a:solidFill>
                  <a:srgbClr val="FF0000"/>
                </a:solidFill>
              </a:rPr>
              <a:t>MAKSUD ISTIQAMAH.</a:t>
            </a:r>
            <a:endParaRPr lang="en-US" b="1" dirty="0"/>
          </a:p>
          <a:p>
            <a:r>
              <a:rPr lang="en-US" b="1" dirty="0">
                <a:solidFill>
                  <a:srgbClr val="FF0000"/>
                </a:solidFill>
              </a:rPr>
              <a:t>KETAATAN YANG BERTERUSAN /  </a:t>
            </a:r>
            <a:r>
              <a:rPr lang="en-US" b="1" dirty="0"/>
              <a:t>DALAM MELAKSANAKAN SURUHAN ALLAH SWT DAN MENJAUHI LARANGANNYA</a:t>
            </a:r>
          </a:p>
          <a:p>
            <a:r>
              <a:rPr lang="en-US" b="1" dirty="0"/>
              <a:t>2. JELASKAN </a:t>
            </a:r>
            <a:r>
              <a:rPr lang="en-US" b="1" dirty="0">
                <a:solidFill>
                  <a:srgbClr val="FF0000"/>
                </a:solidFill>
              </a:rPr>
              <a:t>DUA CONTOH SIFAT ISTIQAMAH </a:t>
            </a:r>
            <a:r>
              <a:rPr lang="en-US" b="1" dirty="0"/>
              <a:t>YANG </a:t>
            </a:r>
            <a:r>
              <a:rPr lang="en-US" b="1" dirty="0">
                <a:solidFill>
                  <a:srgbClr val="FF0000"/>
                </a:solidFill>
              </a:rPr>
              <a:t>DIAMALKAN OLEH RASULULLAH </a:t>
            </a:r>
            <a:r>
              <a:rPr lang="en-US" b="1" dirty="0"/>
              <a:t>SAW DARI ASPEK BERIKUT:</a:t>
            </a:r>
            <a:endParaRPr lang="en-US" b="1" dirty="0">
              <a:solidFill>
                <a:srgbClr val="FF0000"/>
              </a:solidFill>
            </a:endParaRPr>
          </a:p>
          <a:p>
            <a:r>
              <a:rPr lang="en-US" b="1" dirty="0">
                <a:solidFill>
                  <a:srgbClr val="FF0000"/>
                </a:solidFill>
              </a:rPr>
              <a:t>IBADAH</a:t>
            </a:r>
            <a:r>
              <a:rPr lang="en-US" b="1" dirty="0">
                <a:solidFill>
                  <a:schemeClr val="tx1"/>
                </a:solidFill>
              </a:rPr>
              <a:t> – RASULULLAH SAW </a:t>
            </a:r>
            <a:r>
              <a:rPr lang="en-US" b="1" dirty="0">
                <a:solidFill>
                  <a:srgbClr val="FF0000"/>
                </a:solidFill>
              </a:rPr>
              <a:t>TIDAK JEMU MEMOHON KEAMPUNAN </a:t>
            </a:r>
            <a:r>
              <a:rPr lang="en-US" b="1" dirty="0">
                <a:solidFill>
                  <a:schemeClr val="tx1"/>
                </a:solidFill>
              </a:rPr>
              <a:t>WALAUPUN BAGINDA </a:t>
            </a:r>
            <a:r>
              <a:rPr lang="en-US" b="1" dirty="0">
                <a:solidFill>
                  <a:srgbClr val="FF0000"/>
                </a:solidFill>
              </a:rPr>
              <a:t>BERSIFAT MAKSUM</a:t>
            </a:r>
          </a:p>
          <a:p>
            <a:r>
              <a:rPr lang="en-US" b="1" dirty="0">
                <a:solidFill>
                  <a:srgbClr val="FF0000"/>
                </a:solidFill>
              </a:rPr>
              <a:t>DAKWAH</a:t>
            </a:r>
            <a:r>
              <a:rPr lang="en-US" b="1" dirty="0">
                <a:solidFill>
                  <a:schemeClr val="tx1"/>
                </a:solidFill>
              </a:rPr>
              <a:t>- RASULULLAH SAW </a:t>
            </a:r>
            <a:r>
              <a:rPr lang="en-US" b="1" dirty="0">
                <a:solidFill>
                  <a:srgbClr val="FF0000"/>
                </a:solidFill>
              </a:rPr>
              <a:t>TETAP BERDAKWAH MENYEBARKAN AJARAN ISLAM </a:t>
            </a:r>
            <a:r>
              <a:rPr lang="en-US" b="1" dirty="0">
                <a:solidFill>
                  <a:schemeClr val="tx1"/>
                </a:solidFill>
              </a:rPr>
              <a:t>WALAUPUN </a:t>
            </a:r>
            <a:r>
              <a:rPr lang="en-US" b="1" dirty="0">
                <a:solidFill>
                  <a:srgbClr val="FF0000"/>
                </a:solidFill>
              </a:rPr>
              <a:t>MENGHADAPI PELBAGAI UJIAN DAN ANCAMAN</a:t>
            </a:r>
          </a:p>
          <a:p>
            <a:r>
              <a:rPr lang="en-US" b="1" dirty="0"/>
              <a:t>TAMBAHAN:</a:t>
            </a:r>
          </a:p>
          <a:p>
            <a:r>
              <a:rPr lang="en-US" b="1" dirty="0"/>
              <a:t>3. JELASKAN </a:t>
            </a:r>
            <a:r>
              <a:rPr lang="en-US" b="1" dirty="0">
                <a:solidFill>
                  <a:srgbClr val="FF0000"/>
                </a:solidFill>
              </a:rPr>
              <a:t>DUA CARA ANDA </a:t>
            </a:r>
            <a:r>
              <a:rPr lang="en-US" b="1" dirty="0"/>
              <a:t>MENGAMALKAN </a:t>
            </a:r>
            <a:r>
              <a:rPr lang="en-US" b="1" dirty="0">
                <a:solidFill>
                  <a:srgbClr val="FF0000"/>
                </a:solidFill>
              </a:rPr>
              <a:t>SIFAT ISTIQAMAH DALAM MENUNTUT ILMU.</a:t>
            </a:r>
          </a:p>
          <a:p>
            <a:r>
              <a:rPr lang="en-US" b="1" dirty="0">
                <a:solidFill>
                  <a:srgbClr val="FF0000"/>
                </a:solidFill>
              </a:rPr>
              <a:t>A) SENTIASA BELAJAR BERSUNGGUH-SUNGGUH</a:t>
            </a:r>
            <a:r>
              <a:rPr lang="en-US" b="1" dirty="0"/>
              <a:t>/  TANPA RASA JEMU</a:t>
            </a:r>
          </a:p>
          <a:p>
            <a:r>
              <a:rPr lang="en-US" b="1" dirty="0">
                <a:solidFill>
                  <a:srgbClr val="FF0000"/>
                </a:solidFill>
              </a:rPr>
              <a:t>B)  SENTIASA MENGULANGKAJI PELAJARAN / </a:t>
            </a:r>
            <a:r>
              <a:rPr lang="en-US" b="1" dirty="0">
                <a:solidFill>
                  <a:schemeClr val="tx1"/>
                </a:solidFill>
              </a:rPr>
              <a:t>DENGAN PENUH KESABARAN</a:t>
            </a:r>
          </a:p>
          <a:p>
            <a:r>
              <a:rPr lang="en-US" b="1" dirty="0">
                <a:solidFill>
                  <a:srgbClr val="FF0000"/>
                </a:solidFill>
              </a:rPr>
              <a:t>C) SENTIASA BERMUJAHADAH MELAWAN NAFSU/  </a:t>
            </a:r>
            <a:r>
              <a:rPr lang="en-US" b="1" dirty="0">
                <a:solidFill>
                  <a:schemeClr val="tx1"/>
                </a:solidFill>
              </a:rPr>
              <a:t>KETIKA BELAJAR</a:t>
            </a:r>
          </a:p>
          <a:p>
            <a:r>
              <a:rPr lang="en-US" b="1" dirty="0">
                <a:solidFill>
                  <a:srgbClr val="FF0000"/>
                </a:solidFill>
              </a:rPr>
              <a:t>D) SENTIASA BERTANYA GURU ATAU RAKAN / </a:t>
            </a:r>
            <a:r>
              <a:rPr lang="en-US" b="1" dirty="0">
                <a:solidFill>
                  <a:schemeClr val="tx1"/>
                </a:solidFill>
              </a:rPr>
              <a:t>SEKIRANYA TIDAK MEMAHAMI SESUATU ILMU YANG DIPELAJARI</a:t>
            </a:r>
            <a:endParaRPr lang="en-MY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3573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AB9386-5440-4FE5-9D23-265EC8CE68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9233" y="372979"/>
            <a:ext cx="10777928" cy="6286237"/>
          </a:xfrm>
        </p:spPr>
        <p:txBody>
          <a:bodyPr>
            <a:normAutofit/>
          </a:bodyPr>
          <a:lstStyle/>
          <a:p>
            <a:r>
              <a:rPr lang="en-US" sz="2400" b="1" dirty="0"/>
              <a:t>TERANGKAN DUA CARA MEMILIKI SIFAT ISTIQAMAH.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M- MUJAHADAH / MUHASABAH    D- DOA    K – KAWAN    I- ILMU</a:t>
            </a:r>
          </a:p>
          <a:p>
            <a:endParaRPr lang="en-US" sz="2400" b="1" dirty="0">
              <a:solidFill>
                <a:srgbClr val="FF0000"/>
              </a:solidFill>
            </a:endParaRPr>
          </a:p>
          <a:p>
            <a:r>
              <a:rPr lang="en-US" sz="2400" b="1" dirty="0">
                <a:solidFill>
                  <a:srgbClr val="FF0000"/>
                </a:solidFill>
              </a:rPr>
              <a:t>SENTIASA BERMUJAHADAH MELAWAN HAWA NAFSU/ </a:t>
            </a:r>
            <a:r>
              <a:rPr lang="en-US" sz="2400" b="1" dirty="0">
                <a:solidFill>
                  <a:schemeClr val="tx1"/>
                </a:solidFill>
              </a:rPr>
              <a:t>AGAR BERTERUSAN MENGAMALKAN SIFAT MAHMUDAH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SENTIASA MUHASABAH DIRI </a:t>
            </a:r>
            <a:r>
              <a:rPr lang="en-US" sz="2400" b="1" dirty="0">
                <a:solidFill>
                  <a:schemeClr val="tx1"/>
                </a:solidFill>
              </a:rPr>
              <a:t>/ AGAR IKHLAS DAN SABAR DALAM SETIAP TINDAKAN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SENTIASA MEMPELAJARI ILMU  DENGAN ISTIQAMAH </a:t>
            </a:r>
            <a:r>
              <a:rPr lang="en-US" sz="2400" b="1" dirty="0">
                <a:solidFill>
                  <a:schemeClr val="tx1"/>
                </a:solidFill>
              </a:rPr>
              <a:t>/ SUPAYA MENJADI AMALAN DALAM KEHIDUPAN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SENTIASA BERKAWAN DENGAN RAKAN YANG BERDISPLIN </a:t>
            </a:r>
            <a:r>
              <a:rPr lang="en-US" sz="2400" b="1" dirty="0">
                <a:solidFill>
                  <a:schemeClr val="tx1"/>
                </a:solidFill>
              </a:rPr>
              <a:t>/ DALAM MELAKUKAN KESALAHAN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SENTIASA BERDOA MEMOHON BANTUAN ALLAH SWT </a:t>
            </a:r>
            <a:r>
              <a:rPr lang="en-US" sz="2400" b="1" dirty="0">
                <a:solidFill>
                  <a:schemeClr val="tx1"/>
                </a:solidFill>
              </a:rPr>
              <a:t>/ AGAR DAPAT MELAKSANAKAN SEGALA SURUHAN DAN MENINGGALKAN LARANGAN NYA SECARA BERTERUSAN</a:t>
            </a:r>
          </a:p>
          <a:p>
            <a:endParaRPr lang="en-US" b="1" dirty="0"/>
          </a:p>
          <a:p>
            <a:endParaRPr lang="en-MY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32044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AB9386-5440-4FE5-9D23-265EC8CE68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2526" y="372979"/>
            <a:ext cx="10984635" cy="6286237"/>
          </a:xfrm>
        </p:spPr>
        <p:txBody>
          <a:bodyPr>
            <a:normAutofit/>
          </a:bodyPr>
          <a:lstStyle/>
          <a:p>
            <a:r>
              <a:rPr lang="en-US" sz="2400" b="1" dirty="0"/>
              <a:t>TERANGKAN DUA HIKMAH MENGAMALKAN  SIFAT ISTIQAMAH.</a:t>
            </a:r>
          </a:p>
          <a:p>
            <a:endParaRPr lang="en-US" sz="2400" b="1" dirty="0">
              <a:solidFill>
                <a:srgbClr val="FF0000"/>
              </a:solidFill>
            </a:endParaRPr>
          </a:p>
          <a:p>
            <a:r>
              <a:rPr lang="en-US" sz="2400" b="1" dirty="0">
                <a:solidFill>
                  <a:srgbClr val="FF0000"/>
                </a:solidFill>
              </a:rPr>
              <a:t>MELAHIRKAN INDIVIDU YANG BERAKHLAK MULIA/ </a:t>
            </a:r>
            <a:r>
              <a:rPr lang="en-US" sz="2400" b="1" dirty="0">
                <a:solidFill>
                  <a:schemeClr val="tx1"/>
                </a:solidFill>
              </a:rPr>
              <a:t>KERANA MRLAKSANAKAN KEBAIKAN SECARA BERTERUSAN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MELAHIRKAN INSAN YANG TEGUH PENDIRIAN /</a:t>
            </a:r>
            <a:r>
              <a:rPr lang="en-US" sz="2400" b="1" dirty="0">
                <a:solidFill>
                  <a:schemeClr val="tx1"/>
                </a:solidFill>
              </a:rPr>
              <a:t> DALAM MEMPERTAHANKAN KEBENARAN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MEMPERKUKUHKAN JATI DIRI DENGAN SIFAT SABAR DAN TIDAK BERPUTUS ASA/ </a:t>
            </a:r>
            <a:r>
              <a:rPr lang="en-US" sz="2400" b="1" dirty="0">
                <a:solidFill>
                  <a:schemeClr val="tx1"/>
                </a:solidFill>
              </a:rPr>
              <a:t>UNTUK BERJAYA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MEMUPUK SIKAP SANGGUP BERKORBAN HARTA DAN NYAWA </a:t>
            </a:r>
            <a:r>
              <a:rPr lang="en-US" sz="2400" b="1" dirty="0">
                <a:solidFill>
                  <a:schemeClr val="tx1"/>
                </a:solidFill>
              </a:rPr>
              <a:t>/ DEMI MEMPERTAHANKAN ISLAM</a:t>
            </a:r>
          </a:p>
          <a:p>
            <a:endParaRPr lang="en-US" b="1" dirty="0"/>
          </a:p>
          <a:p>
            <a:r>
              <a:rPr lang="en-US" b="1" dirty="0">
                <a:solidFill>
                  <a:schemeClr val="tx1"/>
                </a:solidFill>
              </a:rPr>
              <a:t>* LAHIR INDIVIDU – </a:t>
            </a:r>
            <a:r>
              <a:rPr lang="en-US" b="1" dirty="0">
                <a:solidFill>
                  <a:srgbClr val="FF0000"/>
                </a:solidFill>
              </a:rPr>
              <a:t>BERAKHLAK MULIA / TEGUH PENDIRIAN / KUKUH JATI DIRI / SANGGUP BERKORBAN</a:t>
            </a:r>
            <a:endParaRPr lang="en-MY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4357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AB9386-5440-4FE5-9D23-265EC8CE68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2526" y="372979"/>
            <a:ext cx="10984635" cy="6286237"/>
          </a:xfrm>
        </p:spPr>
        <p:txBody>
          <a:bodyPr>
            <a:normAutofit/>
          </a:bodyPr>
          <a:lstStyle/>
          <a:p>
            <a:r>
              <a:rPr lang="en-US" sz="2400" b="1" dirty="0"/>
              <a:t>SOALAN KBAT</a:t>
            </a:r>
            <a:endParaRPr lang="en-US" sz="2400" b="1" dirty="0">
              <a:solidFill>
                <a:srgbClr val="FF0000"/>
              </a:solidFill>
            </a:endParaRPr>
          </a:p>
          <a:p>
            <a:r>
              <a:rPr lang="en-US" sz="2400" b="1" dirty="0">
                <a:solidFill>
                  <a:srgbClr val="FF0000"/>
                </a:solidFill>
              </a:rPr>
              <a:t>“ MELAKUKAN AMAL IBADAH YANG BERTERUSAN WALAUPUN SEDIKIT ADALAH LEBIH BAIK DARIPADA MELAKUKAN AMALAN YANG BANYAK TETAPI HANYA SEKETIKA”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SEBAGAI PELAJAR, HURAIKAN KEPENTINGAN MENGAMALKAN PERNYATAAN DI ATAS DALAM KEHIDUPAN.</a:t>
            </a:r>
          </a:p>
          <a:p>
            <a:pPr marL="0" indent="0">
              <a:buNone/>
            </a:pPr>
            <a:endParaRPr lang="en-US" sz="2400" b="1" dirty="0">
              <a:solidFill>
                <a:schemeClr val="tx1"/>
              </a:solidFill>
            </a:endParaRPr>
          </a:p>
          <a:p>
            <a:r>
              <a:rPr lang="en-US" sz="2400" b="1" dirty="0">
                <a:solidFill>
                  <a:srgbClr val="FF0000"/>
                </a:solidFill>
              </a:rPr>
              <a:t>CADANGAN ISI:</a:t>
            </a:r>
          </a:p>
          <a:p>
            <a:r>
              <a:rPr lang="en-US" sz="2400" b="1" dirty="0"/>
              <a:t>MELAHIRKAN INDIVIDU YANG BERAKHLAK MULIA</a:t>
            </a:r>
          </a:p>
          <a:p>
            <a:r>
              <a:rPr lang="en-US" sz="2400" b="1" dirty="0"/>
              <a:t>MELAHIRKAN INDIVIDU YANG BERDISPLIN./ TEGUH PENDIRIAN/ SABAR</a:t>
            </a:r>
          </a:p>
          <a:p>
            <a:r>
              <a:rPr lang="en-US" sz="2400" b="1" dirty="0"/>
              <a:t>MENDAPAT KECEMERLANGAN HIDUP</a:t>
            </a:r>
          </a:p>
        </p:txBody>
      </p:sp>
    </p:spTree>
    <p:extLst>
      <p:ext uri="{BB962C8B-B14F-4D97-AF65-F5344CB8AC3E}">
        <p14:creationId xmlns:p14="http://schemas.microsoft.com/office/powerpoint/2010/main" val="14447684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AB9386-5440-4FE5-9D23-265EC8CE68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2526" y="372979"/>
            <a:ext cx="10984635" cy="6286237"/>
          </a:xfrm>
        </p:spPr>
        <p:txBody>
          <a:bodyPr>
            <a:normAutofit/>
          </a:bodyPr>
          <a:lstStyle/>
          <a:p>
            <a:r>
              <a:rPr lang="en-US" sz="2400" b="1" dirty="0"/>
              <a:t>SOALAN KBAT</a:t>
            </a:r>
            <a:endParaRPr lang="en-US" sz="2400" b="1" dirty="0">
              <a:solidFill>
                <a:srgbClr val="FF0000"/>
              </a:solidFill>
            </a:endParaRPr>
          </a:p>
          <a:p>
            <a:r>
              <a:rPr lang="en-US" sz="2400" b="1" dirty="0">
                <a:solidFill>
                  <a:srgbClr val="FF0000"/>
                </a:solidFill>
              </a:rPr>
              <a:t>“ SEORANG MUKMIN YANG BERTAQWA AKAN SENTIASA MENGHARAPKAN KEREDAAN ALLAH SWT, TAKUT UNTUK MELAKUKAN KEMUNGKARAN DAN BERLUMBA-LUMBA MELAKUKAN KEBAIKAN”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PADA PANDANGAN ANDA, HURAIKAN KESAN BERAMAL SEPERTI PERNYATAAN DI ATAS.</a:t>
            </a:r>
          </a:p>
          <a:p>
            <a:pPr marL="0" indent="0">
              <a:buNone/>
            </a:pPr>
            <a:endParaRPr lang="en-US" sz="2400" b="1" dirty="0">
              <a:solidFill>
                <a:schemeClr val="tx1"/>
              </a:solidFill>
            </a:endParaRPr>
          </a:p>
          <a:p>
            <a:r>
              <a:rPr lang="en-US" sz="2400" b="1" dirty="0">
                <a:solidFill>
                  <a:srgbClr val="FF0000"/>
                </a:solidFill>
              </a:rPr>
              <a:t>CADANGAN ISI:</a:t>
            </a:r>
          </a:p>
          <a:p>
            <a:r>
              <a:rPr lang="en-US" sz="2400" b="1" dirty="0"/>
              <a:t>MELAHIRKAN INDIVIDU YANG JIWA TENANG</a:t>
            </a:r>
          </a:p>
          <a:p>
            <a:r>
              <a:rPr lang="en-US" sz="2400" b="1" dirty="0"/>
              <a:t>HIDUP BAHAGIA DI DUNIA DAN DI AKHIRAT</a:t>
            </a:r>
          </a:p>
          <a:p>
            <a:r>
              <a:rPr lang="en-US" sz="2400" b="1" dirty="0"/>
              <a:t>MENDAPAT KECEMERLANGAN HIDUP</a:t>
            </a:r>
          </a:p>
        </p:txBody>
      </p:sp>
    </p:spTree>
    <p:extLst>
      <p:ext uri="{BB962C8B-B14F-4D97-AF65-F5344CB8AC3E}">
        <p14:creationId xmlns:p14="http://schemas.microsoft.com/office/powerpoint/2010/main" val="16928844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34868-E3AD-49E0-9652-7FC7A3D96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495" y="198784"/>
            <a:ext cx="10007117" cy="596346"/>
          </a:xfrm>
        </p:spPr>
        <p:txBody>
          <a:bodyPr>
            <a:normAutofit fontScale="90000"/>
          </a:bodyPr>
          <a:lstStyle/>
          <a:p>
            <a:r>
              <a:rPr lang="en-US" dirty="0"/>
              <a:t> ALAM SEKITAR PENENANG MINDA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AB9386-5440-4FE5-9D23-265EC8CE68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9233" y="795130"/>
            <a:ext cx="10777928" cy="5864086"/>
          </a:xfrm>
        </p:spPr>
        <p:txBody>
          <a:bodyPr>
            <a:normAutofit fontScale="85000" lnSpcReduction="10000"/>
          </a:bodyPr>
          <a:lstStyle/>
          <a:p>
            <a:r>
              <a:rPr lang="en-US" sz="2400" b="1" dirty="0"/>
              <a:t>1. </a:t>
            </a:r>
            <a:r>
              <a:rPr lang="en-US" sz="2400" b="1" dirty="0">
                <a:solidFill>
                  <a:schemeClr val="tx1"/>
                </a:solidFill>
              </a:rPr>
              <a:t>MAKSUD</a:t>
            </a:r>
            <a:r>
              <a:rPr lang="en-US" sz="2400" b="1" dirty="0">
                <a:solidFill>
                  <a:srgbClr val="FF0000"/>
                </a:solidFill>
              </a:rPr>
              <a:t> ALAM SEKITAR:</a:t>
            </a:r>
            <a:endParaRPr lang="en-US" sz="2400" b="1" dirty="0"/>
          </a:p>
          <a:p>
            <a:r>
              <a:rPr lang="en-US" sz="2400" b="1" dirty="0">
                <a:solidFill>
                  <a:srgbClr val="FF0000"/>
                </a:solidFill>
              </a:rPr>
              <a:t>SEGALA BENDA HIDUP DAN YANG BUKAN HIDUP </a:t>
            </a:r>
            <a:r>
              <a:rPr lang="en-US" sz="2400" b="1" dirty="0">
                <a:solidFill>
                  <a:schemeClr val="tx1"/>
                </a:solidFill>
              </a:rPr>
              <a:t>YANG TERDAPAT DI SEKELILING MANUSIA</a:t>
            </a:r>
            <a:r>
              <a:rPr lang="en-US" sz="2400" b="1" dirty="0">
                <a:solidFill>
                  <a:srgbClr val="FF0000"/>
                </a:solidFill>
              </a:rPr>
              <a:t>.</a:t>
            </a:r>
          </a:p>
          <a:p>
            <a:pPr marL="0" indent="0">
              <a:buNone/>
            </a:pPr>
            <a:endParaRPr lang="en-US" sz="2400" b="1" dirty="0"/>
          </a:p>
          <a:p>
            <a:r>
              <a:rPr lang="en-US" sz="2400" b="1" dirty="0"/>
              <a:t>2.  </a:t>
            </a:r>
            <a:r>
              <a:rPr lang="en-US" sz="2400" b="1" dirty="0">
                <a:solidFill>
                  <a:schemeClr val="tx1"/>
                </a:solidFill>
              </a:rPr>
              <a:t>DUA CONTOH  </a:t>
            </a:r>
            <a:r>
              <a:rPr lang="en-US" sz="2400" b="1" dirty="0">
                <a:solidFill>
                  <a:srgbClr val="FF0000"/>
                </a:solidFill>
              </a:rPr>
              <a:t>ALAM SEKITAR: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BUKIT BUKAU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SUNGAI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GUNUNG GANANG</a:t>
            </a:r>
          </a:p>
          <a:p>
            <a:endParaRPr lang="en-US" sz="2400" b="1" dirty="0">
              <a:solidFill>
                <a:srgbClr val="FF0000"/>
              </a:solidFill>
            </a:endParaRPr>
          </a:p>
          <a:p>
            <a:r>
              <a:rPr lang="en-US" sz="2400" b="1" dirty="0">
                <a:solidFill>
                  <a:srgbClr val="FF0000"/>
                </a:solidFill>
              </a:rPr>
              <a:t>3. </a:t>
            </a:r>
            <a:r>
              <a:rPr lang="en-US" sz="2400" b="1" dirty="0">
                <a:solidFill>
                  <a:schemeClr val="tx1"/>
                </a:solidFill>
              </a:rPr>
              <a:t>DUA ADAB </a:t>
            </a:r>
            <a:r>
              <a:rPr lang="en-US" sz="2400" b="1" dirty="0">
                <a:solidFill>
                  <a:srgbClr val="FF0000"/>
                </a:solidFill>
              </a:rPr>
              <a:t>MEMELIHARA ALAM SEKITAR</a:t>
            </a:r>
          </a:p>
          <a:p>
            <a:r>
              <a:rPr lang="en-US" sz="2400" b="1" dirty="0">
                <a:solidFill>
                  <a:schemeClr val="tx1"/>
                </a:solidFill>
              </a:rPr>
              <a:t>SENTIASA</a:t>
            </a:r>
            <a:r>
              <a:rPr lang="en-US" sz="2400" b="1" dirty="0">
                <a:solidFill>
                  <a:srgbClr val="FF0000"/>
                </a:solidFill>
              </a:rPr>
              <a:t> MEMELIHARA DAN MEMULIHARA ALAM SEKITAR / </a:t>
            </a:r>
            <a:r>
              <a:rPr lang="en-US" sz="2400" b="1" dirty="0">
                <a:solidFill>
                  <a:schemeClr val="tx1"/>
                </a:solidFill>
              </a:rPr>
              <a:t>DENGAN SEBAIK MUNGKIN</a:t>
            </a:r>
          </a:p>
          <a:p>
            <a:r>
              <a:rPr lang="en-US" sz="2400" b="1" dirty="0">
                <a:solidFill>
                  <a:schemeClr val="tx1"/>
                </a:solidFill>
              </a:rPr>
              <a:t>SENTIASA </a:t>
            </a:r>
            <a:r>
              <a:rPr lang="en-US" sz="2400" b="1" dirty="0">
                <a:solidFill>
                  <a:srgbClr val="FF0000"/>
                </a:solidFill>
              </a:rPr>
              <a:t>MENGAMALKAN CARA HIDUP YANG MESRA ALAM</a:t>
            </a:r>
          </a:p>
          <a:p>
            <a:r>
              <a:rPr lang="en-US" sz="2400" b="1" dirty="0">
                <a:solidFill>
                  <a:schemeClr val="tx1"/>
                </a:solidFill>
              </a:rPr>
              <a:t>SENTIASA</a:t>
            </a:r>
            <a:r>
              <a:rPr lang="en-US" sz="2400" b="1" dirty="0">
                <a:solidFill>
                  <a:srgbClr val="FF0000"/>
                </a:solidFill>
              </a:rPr>
              <a:t> MENGEKALKAN EKOSITEM FLORA DAN FAUNA</a:t>
            </a:r>
          </a:p>
          <a:p>
            <a:r>
              <a:rPr lang="en-US" sz="2400" b="1" dirty="0">
                <a:solidFill>
                  <a:schemeClr val="tx1"/>
                </a:solidFill>
              </a:rPr>
              <a:t>SENTIASA</a:t>
            </a:r>
            <a:r>
              <a:rPr lang="en-US" sz="2400" b="1" dirty="0">
                <a:solidFill>
                  <a:srgbClr val="FF0000"/>
                </a:solidFill>
              </a:rPr>
              <a:t> MENJAGA KELESTARIAN ALAM / SEPERTI MENJAGA KEBERSIHAN SUNGAI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439497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AB9386-5440-4FE5-9D23-265EC8CE68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9233" y="516835"/>
            <a:ext cx="10777928" cy="5870713"/>
          </a:xfrm>
        </p:spPr>
        <p:txBody>
          <a:bodyPr>
            <a:normAutofit lnSpcReduction="10000"/>
          </a:bodyPr>
          <a:lstStyle/>
          <a:p>
            <a:endParaRPr lang="en-US" sz="2400" b="1" dirty="0">
              <a:solidFill>
                <a:schemeClr val="tx1"/>
              </a:solidFill>
            </a:endParaRPr>
          </a:p>
          <a:p>
            <a:r>
              <a:rPr lang="en-US" sz="2400" b="1" dirty="0">
                <a:solidFill>
                  <a:schemeClr val="tx1"/>
                </a:solidFill>
              </a:rPr>
              <a:t>4. JELASKAN </a:t>
            </a:r>
            <a:r>
              <a:rPr lang="en-US" sz="2400" b="1" dirty="0">
                <a:solidFill>
                  <a:srgbClr val="FF0000"/>
                </a:solidFill>
              </a:rPr>
              <a:t>DUA PUNCA BERLAKUNYA PENCEMARAN 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PEMBAKARAN YANG DILAKUKAN SECARA TERBUKA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PEMBUANGAN SAMPAH DI MERATA TEMPAT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PEMBUANGAN BAHAN-BAHAN BUANGAN KILANG </a:t>
            </a:r>
            <a:r>
              <a:rPr lang="en-US" sz="2400" b="1" dirty="0">
                <a:solidFill>
                  <a:schemeClr val="tx1"/>
                </a:solidFill>
              </a:rPr>
              <a:t>SEPERTI MINYAK DAN SISA TOKSID</a:t>
            </a:r>
          </a:p>
          <a:p>
            <a:endParaRPr lang="en-US" sz="2400" b="1" dirty="0">
              <a:solidFill>
                <a:srgbClr val="FF0000"/>
              </a:solidFill>
            </a:endParaRPr>
          </a:p>
          <a:p>
            <a:r>
              <a:rPr lang="en-US" sz="2400" b="1" dirty="0">
                <a:solidFill>
                  <a:schemeClr val="tx1"/>
                </a:solidFill>
              </a:rPr>
              <a:t>5.TERANGKAN </a:t>
            </a:r>
            <a:r>
              <a:rPr lang="en-US" sz="2400" b="1" dirty="0">
                <a:solidFill>
                  <a:srgbClr val="FF0000"/>
                </a:solidFill>
              </a:rPr>
              <a:t>DUA HIKMAH ADAB MENJAGA ALAM SEKITAR.</a:t>
            </a:r>
            <a:endParaRPr lang="en-US" sz="2400" b="1" dirty="0">
              <a:solidFill>
                <a:schemeClr val="tx1"/>
              </a:solidFill>
            </a:endParaRPr>
          </a:p>
          <a:p>
            <a:r>
              <a:rPr lang="en-US" sz="2400" b="1" dirty="0">
                <a:solidFill>
                  <a:schemeClr val="tx1"/>
                </a:solidFill>
              </a:rPr>
              <a:t>-</a:t>
            </a:r>
            <a:r>
              <a:rPr lang="en-US" sz="2400" b="1" dirty="0">
                <a:solidFill>
                  <a:srgbClr val="FF0000"/>
                </a:solidFill>
              </a:rPr>
              <a:t>MENENANGKAN JIWA </a:t>
            </a:r>
            <a:r>
              <a:rPr lang="en-US" sz="2400" b="1" dirty="0">
                <a:solidFill>
                  <a:schemeClr val="tx1"/>
                </a:solidFill>
              </a:rPr>
              <a:t>/KERANA DAPAT MELIHAT KEINDAHAN AMAM SEKITAR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MENINGKATKAN PENDAPATAN NEGARA </a:t>
            </a:r>
            <a:r>
              <a:rPr lang="en-US" sz="2400" b="1" dirty="0">
                <a:solidFill>
                  <a:schemeClr val="tx1"/>
                </a:solidFill>
              </a:rPr>
              <a:t>/ KERANA MELAKSANAKAN AKTIVITI EKO PELANCONGAN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MENGIDAP PELBAGAI JENIS PENYAKIT/ </a:t>
            </a:r>
            <a:r>
              <a:rPr lang="en-US" sz="2400" b="1" dirty="0">
                <a:solidFill>
                  <a:schemeClr val="tx1"/>
                </a:solidFill>
              </a:rPr>
              <a:t>DISEBABKAN MENGHIDU UDARA YANG TERCEMAR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66008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AB9386-5440-4FE5-9D23-265EC8CE68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9233" y="516835"/>
            <a:ext cx="10777928" cy="4982817"/>
          </a:xfrm>
        </p:spPr>
        <p:txBody>
          <a:bodyPr>
            <a:normAutofit/>
          </a:bodyPr>
          <a:lstStyle/>
          <a:p>
            <a:endParaRPr lang="en-US" sz="2400" b="1" dirty="0">
              <a:solidFill>
                <a:schemeClr val="tx1"/>
              </a:solidFill>
            </a:endParaRPr>
          </a:p>
          <a:p>
            <a:r>
              <a:rPr lang="en-US" sz="2400" b="1" dirty="0">
                <a:solidFill>
                  <a:schemeClr val="tx1"/>
                </a:solidFill>
              </a:rPr>
              <a:t>4. </a:t>
            </a:r>
            <a:r>
              <a:rPr lang="en-US" sz="2400" b="1" dirty="0">
                <a:solidFill>
                  <a:srgbClr val="FF0000"/>
                </a:solidFill>
              </a:rPr>
              <a:t>DUA KESAN </a:t>
            </a:r>
            <a:r>
              <a:rPr lang="en-US" sz="2400" b="1" dirty="0">
                <a:solidFill>
                  <a:schemeClr val="tx1"/>
                </a:solidFill>
              </a:rPr>
              <a:t>KEROSAKAN ALAM SEKITAR:</a:t>
            </a:r>
          </a:p>
          <a:p>
            <a:r>
              <a:rPr lang="en-US" sz="2400" b="1" dirty="0">
                <a:solidFill>
                  <a:schemeClr val="tx1"/>
                </a:solidFill>
              </a:rPr>
              <a:t>- </a:t>
            </a:r>
            <a:r>
              <a:rPr lang="en-US" sz="2400" b="1" dirty="0">
                <a:solidFill>
                  <a:srgbClr val="FF0000"/>
                </a:solidFill>
              </a:rPr>
              <a:t>MENGHIDAP PELBAGAI PENYAKIT</a:t>
            </a:r>
            <a:r>
              <a:rPr lang="en-US" sz="2400" b="1" dirty="0">
                <a:solidFill>
                  <a:schemeClr val="tx1"/>
                </a:solidFill>
              </a:rPr>
              <a:t> / DISEBABKAN MENGHIDU UDARA YANG TERCEMAR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PEMANASAN GLOBAL / </a:t>
            </a:r>
            <a:r>
              <a:rPr lang="en-US" sz="2400" b="1" dirty="0">
                <a:solidFill>
                  <a:schemeClr val="tx1"/>
                </a:solidFill>
              </a:rPr>
              <a:t>DISEBABKAN KENAIKAN SUHU BUMI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KEHIDUPAN FLORA </a:t>
            </a:r>
            <a:r>
              <a:rPr lang="en-US" sz="2400" b="1" dirty="0">
                <a:solidFill>
                  <a:schemeClr val="tx1"/>
                </a:solidFill>
              </a:rPr>
              <a:t>DAN FAUNA TERANCAM / AKIBAT SIFAT TAMAK  MANUSIA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PENCEMARAN UDARA KEPADA ALAM SEKITAR</a:t>
            </a:r>
            <a:r>
              <a:rPr lang="en-US" sz="2400" b="1" dirty="0">
                <a:solidFill>
                  <a:schemeClr val="tx1"/>
                </a:solidFill>
              </a:rPr>
              <a:t>/ AKIBAT DARIDAPA PERTAMBAHAN KENDERAAN DAN KILANG-KILANG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214621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AB9386-5440-4FE5-9D23-265EC8CE68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9233" y="516835"/>
            <a:ext cx="10777928" cy="4982817"/>
          </a:xfrm>
        </p:spPr>
        <p:txBody>
          <a:bodyPr>
            <a:normAutofit/>
          </a:bodyPr>
          <a:lstStyle/>
          <a:p>
            <a:endParaRPr lang="en-US" sz="2400" b="1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en-US" sz="4400" b="1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US" sz="6000" b="1" dirty="0">
                <a:solidFill>
                  <a:schemeClr val="tx1"/>
                </a:solidFill>
              </a:rPr>
              <a:t>TAMBAHAN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22711867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34868-E3AD-49E0-9652-7FC7A3D96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495" y="92765"/>
            <a:ext cx="10007117" cy="490331"/>
          </a:xfrm>
        </p:spPr>
        <p:txBody>
          <a:bodyPr>
            <a:normAutofit fontScale="90000"/>
          </a:bodyPr>
          <a:lstStyle/>
          <a:p>
            <a:r>
              <a:rPr lang="en-US" dirty="0"/>
              <a:t>ADAB KEPADA ORANG KURANG UPAYA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AB9386-5440-4FE5-9D23-265EC8CE68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9233" y="795130"/>
            <a:ext cx="10777928" cy="5864086"/>
          </a:xfrm>
        </p:spPr>
        <p:txBody>
          <a:bodyPr>
            <a:normAutofit/>
          </a:bodyPr>
          <a:lstStyle/>
          <a:p>
            <a:r>
              <a:rPr lang="en-US" b="1" dirty="0"/>
              <a:t>1</a:t>
            </a:r>
            <a:r>
              <a:rPr lang="en-US" sz="2000" b="1" dirty="0"/>
              <a:t>. APAKAH MAKSUD ORANG KURANG UPAYA.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SESEORANG YANG TIDAK MEMPUNYAI KEUPAYAAN UNTUK MELIBATKAN DIRI SECARA AKTIF DALAM MASYARAKAT</a:t>
            </a:r>
            <a:r>
              <a:rPr lang="en-US" sz="2000" b="1" dirty="0">
                <a:solidFill>
                  <a:schemeClr val="tx1"/>
                </a:solidFill>
              </a:rPr>
              <a:t>/  DARI SEGI FIZIKAL, MENTAL, INTELEKTUAL ATAU PANCAINDERA / SEJAK KECIL ATAU SELEPASNYA.</a:t>
            </a:r>
          </a:p>
          <a:p>
            <a:endParaRPr lang="en-US" sz="2000" b="1" dirty="0">
              <a:solidFill>
                <a:srgbClr val="FF0000"/>
              </a:solidFill>
            </a:endParaRPr>
          </a:p>
          <a:p>
            <a:r>
              <a:rPr lang="en-US" sz="2000" b="1" dirty="0"/>
              <a:t>2. JELASKAN </a:t>
            </a:r>
            <a:r>
              <a:rPr lang="en-US" sz="2000" b="1" dirty="0">
                <a:solidFill>
                  <a:srgbClr val="FF0000"/>
                </a:solidFill>
              </a:rPr>
              <a:t>ADAB ORANG KURANG UPAYA DARI ASPEK:</a:t>
            </a:r>
          </a:p>
          <a:p>
            <a:endParaRPr lang="en-US" sz="2000" b="1" dirty="0">
              <a:solidFill>
                <a:srgbClr val="FF0000"/>
              </a:solidFill>
            </a:endParaRPr>
          </a:p>
          <a:p>
            <a:endParaRPr lang="en-US" b="1" dirty="0">
              <a:solidFill>
                <a:srgbClr val="FF0000"/>
              </a:solidFill>
            </a:endParaRPr>
          </a:p>
          <a:p>
            <a:endParaRPr lang="en-US" b="1" dirty="0"/>
          </a:p>
          <a:p>
            <a:pPr marL="0" indent="0">
              <a:buNone/>
            </a:pPr>
            <a:endParaRPr lang="en-MY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52164E3-7374-4B98-9D1A-D84B9FE4F7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0821173"/>
              </p:ext>
            </p:extLst>
          </p:nvPr>
        </p:nvGraphicFramePr>
        <p:xfrm>
          <a:off x="410817" y="3246783"/>
          <a:ext cx="9749184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8226">
                  <a:extLst>
                    <a:ext uri="{9D8B030D-6E8A-4147-A177-3AD203B41FA5}">
                      <a16:colId xmlns:a16="http://schemas.microsoft.com/office/drawing/2014/main" val="1010775292"/>
                    </a:ext>
                  </a:extLst>
                </a:gridCol>
                <a:gridCol w="8370958">
                  <a:extLst>
                    <a:ext uri="{9D8B030D-6E8A-4147-A177-3AD203B41FA5}">
                      <a16:colId xmlns:a16="http://schemas.microsoft.com/office/drawing/2014/main" val="2197219384"/>
                    </a:ext>
                  </a:extLst>
                </a:gridCol>
              </a:tblGrid>
              <a:tr h="561009">
                <a:tc>
                  <a:txBody>
                    <a:bodyPr/>
                    <a:lstStyle/>
                    <a:p>
                      <a:r>
                        <a:rPr lang="en-US" dirty="0"/>
                        <a:t>IBADAT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>
                          <a:solidFill>
                            <a:srgbClr val="FFFF00"/>
                          </a:solidFill>
                        </a:rPr>
                        <a:t>MENYEDIAKAN KEMUDAHAN KEPADA MEREKA </a:t>
                      </a:r>
                      <a:r>
                        <a:rPr lang="en-US" dirty="0"/>
                        <a:t>/ SUPAYA DAPAT BERIBADAT DENGAN SEMPURNA DAN SELESA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>
                          <a:solidFill>
                            <a:srgbClr val="FFFF00"/>
                          </a:solidFill>
                        </a:rPr>
                        <a:t>MEMBERIKAN TUNJUK AJAR DALAM MENUNAIKAN IBADAT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980671"/>
                  </a:ext>
                </a:extLst>
              </a:tr>
              <a:tr h="561009">
                <a:tc>
                  <a:txBody>
                    <a:bodyPr/>
                    <a:lstStyle/>
                    <a:p>
                      <a:r>
                        <a:rPr lang="en-US" dirty="0"/>
                        <a:t>EMOSI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MEMBERIKAN LAYANAN MESRA </a:t>
                      </a:r>
                      <a:r>
                        <a:rPr lang="en-US" dirty="0"/>
                        <a:t>/DENGAN PENUH  KASIH  SAYANG TERHADAP MEREKA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TIDAK MEMANDANG RENDAH DENGAN MENGEJ EK/ </a:t>
                      </a:r>
                      <a:r>
                        <a:rPr lang="en-US" dirty="0"/>
                        <a:t>DAN MENGHINA MEREKA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263359"/>
                  </a:ext>
                </a:extLst>
              </a:tr>
              <a:tr h="561009">
                <a:tc>
                  <a:txBody>
                    <a:bodyPr/>
                    <a:lstStyle/>
                    <a:p>
                      <a:r>
                        <a:rPr lang="en-US" dirty="0"/>
                        <a:t>FIZIKAL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MEMASTIKAN KEMUDAHAN ASAS </a:t>
                      </a:r>
                      <a:r>
                        <a:rPr lang="en-US" dirty="0"/>
                        <a:t>/ UNTUK MEREKA TIDAK DISALAHGUNAKAN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MENYEDIAKAN RUANG DAN PELUANG YANG SESUAI/  </a:t>
                      </a:r>
                      <a:r>
                        <a:rPr lang="en-US" dirty="0"/>
                        <a:t>UNTUK MEREKA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7307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7006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34868-E3AD-49E0-9652-7FC7A3D96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495" y="198784"/>
            <a:ext cx="10007117" cy="596346"/>
          </a:xfrm>
        </p:spPr>
        <p:txBody>
          <a:bodyPr>
            <a:normAutofit fontScale="90000"/>
          </a:bodyPr>
          <a:lstStyle/>
          <a:p>
            <a:r>
              <a:rPr lang="en-US" dirty="0"/>
              <a:t>ADAB KEPADA ORANG KURANG UPAYA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AB9386-5440-4FE5-9D23-265EC8CE68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9233" y="795130"/>
            <a:ext cx="10777928" cy="5864086"/>
          </a:xfrm>
        </p:spPr>
        <p:txBody>
          <a:bodyPr>
            <a:normAutofit fontScale="92500" lnSpcReduction="20000"/>
          </a:bodyPr>
          <a:lstStyle/>
          <a:p>
            <a:endParaRPr lang="en-US" b="1" dirty="0">
              <a:solidFill>
                <a:srgbClr val="FF0000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4</a:t>
            </a:r>
            <a:r>
              <a:rPr lang="en-US" sz="3200" b="1" dirty="0">
                <a:solidFill>
                  <a:schemeClr val="tx1"/>
                </a:solidFill>
              </a:rPr>
              <a:t>. TERANGKAN </a:t>
            </a:r>
            <a:r>
              <a:rPr lang="en-US" sz="3200" b="1" dirty="0">
                <a:solidFill>
                  <a:srgbClr val="FF0000"/>
                </a:solidFill>
              </a:rPr>
              <a:t>DUA HIKMAH BERADAB KEPADA ORANG KURANG UPAYA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DAPAT MEMUDAHKAN ORANG KURANG UPAYA / </a:t>
            </a:r>
            <a:r>
              <a:rPr lang="en-US" sz="3200" b="1" dirty="0">
                <a:solidFill>
                  <a:schemeClr val="tx1"/>
                </a:solidFill>
              </a:rPr>
              <a:t>MELAKUKAN URUSAN HARIAN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MENIMBULKAN RASA DIHARGAI DALAM DIRI ORANG KURANG UPAYA / </a:t>
            </a:r>
            <a:r>
              <a:rPr lang="en-US" sz="3200" b="1" dirty="0">
                <a:solidFill>
                  <a:schemeClr val="tx1"/>
                </a:solidFill>
              </a:rPr>
              <a:t>KERANA MENDAPAT PERHATIAN DAN KEISTIMEWAAN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MELAHIRKAN RASA SYUKUR/ </a:t>
            </a:r>
            <a:r>
              <a:rPr lang="en-US" sz="3200" b="1" dirty="0">
                <a:solidFill>
                  <a:schemeClr val="tx1"/>
                </a:solidFill>
              </a:rPr>
              <a:t>KERANA DIBERIKAN FIZIKAL DAN MENTAL YANG SEMPURNA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MEMUPUK SIFAT KEBERSAMAAN TERHADAP SEMUA GOLONGAN MASYARAKAT </a:t>
            </a:r>
            <a:r>
              <a:rPr lang="en-US" sz="3200" b="1" dirty="0">
                <a:solidFill>
                  <a:schemeClr val="tx1"/>
                </a:solidFill>
              </a:rPr>
              <a:t>/ AGAR PERPADUAN DAPAT DIWUJUDKAN.</a:t>
            </a:r>
            <a:endParaRPr lang="en-MY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7203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34868-E3AD-49E0-9652-7FC7A3D96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495" y="198784"/>
            <a:ext cx="10007117" cy="59634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TAWADUK MENZAHIRKAN KESUCIAN JIWA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AB9386-5440-4FE5-9D23-265EC8CE68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9233" y="1126434"/>
            <a:ext cx="10777928" cy="5141843"/>
          </a:xfrm>
        </p:spPr>
        <p:txBody>
          <a:bodyPr>
            <a:noAutofit/>
          </a:bodyPr>
          <a:lstStyle/>
          <a:p>
            <a:r>
              <a:rPr lang="en-US" sz="2000" b="1" dirty="0"/>
              <a:t>1. NYATAKAN </a:t>
            </a:r>
            <a:r>
              <a:rPr lang="en-US" sz="2000" b="1" dirty="0">
                <a:solidFill>
                  <a:srgbClr val="FF0000"/>
                </a:solidFill>
              </a:rPr>
              <a:t>MAKSUD TAWADUK.</a:t>
            </a:r>
            <a:endParaRPr lang="en-US" sz="2000" b="1" dirty="0"/>
          </a:p>
          <a:p>
            <a:r>
              <a:rPr lang="en-US" sz="2000" b="1" dirty="0">
                <a:solidFill>
                  <a:srgbClr val="FF0000"/>
                </a:solidFill>
              </a:rPr>
              <a:t>SIKAP KERENDAHAN HATI KEPADA ALLAH SWT /  </a:t>
            </a:r>
            <a:r>
              <a:rPr lang="en-US" sz="2000" b="1" dirty="0"/>
              <a:t>DAN SESAMA MANUSIA.</a:t>
            </a:r>
          </a:p>
          <a:p>
            <a:endParaRPr lang="en-US" sz="2000" b="1" dirty="0"/>
          </a:p>
          <a:p>
            <a:r>
              <a:rPr lang="en-US" sz="2000" b="1" dirty="0"/>
              <a:t>2. JELASKAN </a:t>
            </a:r>
            <a:r>
              <a:rPr lang="en-US" sz="2000" b="1" dirty="0">
                <a:solidFill>
                  <a:srgbClr val="FF0000"/>
                </a:solidFill>
              </a:rPr>
              <a:t>DUA CONTOH SIFAT TAWADUK  </a:t>
            </a:r>
            <a:r>
              <a:rPr lang="en-US" sz="2000" b="1" dirty="0"/>
              <a:t>YANG </a:t>
            </a:r>
            <a:r>
              <a:rPr lang="en-US" sz="2000" b="1" dirty="0">
                <a:solidFill>
                  <a:srgbClr val="FF0000"/>
                </a:solidFill>
              </a:rPr>
              <a:t>DIAMALKAN OLEH RASULULLAH </a:t>
            </a:r>
            <a:r>
              <a:rPr lang="en-US" sz="2000" b="1" dirty="0"/>
              <a:t>SAW DARI ASPEK BERIKUT:</a:t>
            </a:r>
            <a:endParaRPr lang="en-US" sz="2000" b="1" dirty="0">
              <a:solidFill>
                <a:srgbClr val="FF0000"/>
              </a:solidFill>
            </a:endParaRPr>
          </a:p>
          <a:p>
            <a:r>
              <a:rPr lang="en-US" sz="2000" b="1" dirty="0">
                <a:solidFill>
                  <a:srgbClr val="FF0000"/>
                </a:solidFill>
              </a:rPr>
              <a:t>PERGAULAN</a:t>
            </a:r>
            <a:r>
              <a:rPr lang="en-US" sz="2000" b="1" dirty="0">
                <a:solidFill>
                  <a:schemeClr val="tx1"/>
                </a:solidFill>
              </a:rPr>
              <a:t> – </a:t>
            </a:r>
            <a:r>
              <a:rPr lang="en-US" sz="2000" b="1" dirty="0">
                <a:solidFill>
                  <a:srgbClr val="FF0000"/>
                </a:solidFill>
              </a:rPr>
              <a:t>RASULULLAH SAW SENTIASA MENGHORMATI DAN MENYAYANGI KANAK-KANAK/ </a:t>
            </a:r>
            <a:r>
              <a:rPr lang="en-US" sz="2000" b="1" dirty="0">
                <a:solidFill>
                  <a:schemeClr val="tx1"/>
                </a:solidFill>
              </a:rPr>
              <a:t>DAN BAGINDA TIDAK SOMBONG DENGAN KEDUDUKANNYA.</a:t>
            </a:r>
            <a:endParaRPr lang="en-US" sz="2000" b="1" dirty="0">
              <a:solidFill>
                <a:srgbClr val="FF0000"/>
              </a:solidFill>
            </a:endParaRPr>
          </a:p>
          <a:p>
            <a:r>
              <a:rPr lang="en-US" sz="2000" b="1" dirty="0">
                <a:solidFill>
                  <a:srgbClr val="FF0000"/>
                </a:solidFill>
              </a:rPr>
              <a:t>DALAM RUMAHTANGGA</a:t>
            </a:r>
            <a:r>
              <a:rPr lang="en-US" sz="2000" b="1" dirty="0">
                <a:solidFill>
                  <a:schemeClr val="tx1"/>
                </a:solidFill>
              </a:rPr>
              <a:t>- </a:t>
            </a:r>
            <a:r>
              <a:rPr lang="en-US" sz="2000" b="1" dirty="0">
                <a:solidFill>
                  <a:srgbClr val="FF0000"/>
                </a:solidFill>
              </a:rPr>
              <a:t>RASULULLAH SAW SENTIASA BERSAMA-SAMA MEMBANTU ISTERI MELAYANI KELUARGA / </a:t>
            </a:r>
            <a:r>
              <a:rPr lang="en-US" sz="2000" b="1" dirty="0">
                <a:solidFill>
                  <a:schemeClr val="tx1"/>
                </a:solidFill>
              </a:rPr>
              <a:t>DAN MENGURUSKAN RUMAHTANGGA.</a:t>
            </a:r>
            <a:endParaRPr lang="en-US" sz="2000" b="1" dirty="0">
              <a:solidFill>
                <a:srgbClr val="FF0000"/>
              </a:solidFill>
            </a:endParaRPr>
          </a:p>
          <a:p>
            <a:r>
              <a:rPr lang="en-US" sz="2000" b="1" dirty="0">
                <a:solidFill>
                  <a:srgbClr val="FF0000"/>
                </a:solidFill>
              </a:rPr>
              <a:t>KETIKA MAKAN DAN MINUM – RASULULLAH SAW TIDAK PERNAH MENCELA MAKANAN YANG DISEDIAKAN UNTUK BAGINDA/ </a:t>
            </a:r>
            <a:r>
              <a:rPr lang="en-US" sz="2000" b="1" dirty="0">
                <a:solidFill>
                  <a:schemeClr val="tx1"/>
                </a:solidFill>
              </a:rPr>
              <a:t>JIKA BAGINDA MENYUKAINYA, BAGINDA AKAN MEMAKANNYA DAN JIKA TIDAK MENYUKAINYA, BAGINDA MENINGGALKANNYA.</a:t>
            </a:r>
          </a:p>
        </p:txBody>
      </p:sp>
    </p:spTree>
    <p:extLst>
      <p:ext uri="{BB962C8B-B14F-4D97-AF65-F5344CB8AC3E}">
        <p14:creationId xmlns:p14="http://schemas.microsoft.com/office/powerpoint/2010/main" val="30416534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AB9386-5440-4FE5-9D23-265EC8CE68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9233" y="649357"/>
            <a:ext cx="10777928" cy="4850295"/>
          </a:xfrm>
        </p:spPr>
        <p:txBody>
          <a:bodyPr>
            <a:normAutofit/>
          </a:bodyPr>
          <a:lstStyle/>
          <a:p>
            <a:r>
              <a:rPr lang="en-US" sz="2400" b="1" dirty="0"/>
              <a:t>TERANGKAN DUA HIKMAH BERSIFAT TAWADUK.</a:t>
            </a:r>
          </a:p>
          <a:p>
            <a:endParaRPr lang="en-US" sz="2400" b="1" dirty="0"/>
          </a:p>
          <a:p>
            <a:r>
              <a:rPr lang="en-US" sz="2400" b="1" dirty="0">
                <a:solidFill>
                  <a:srgbClr val="FF0000"/>
                </a:solidFill>
              </a:rPr>
              <a:t>DIKASIHI OLEH MASYARAKAT/  </a:t>
            </a:r>
            <a:r>
              <a:rPr lang="en-US" sz="2400" b="1" dirty="0">
                <a:solidFill>
                  <a:schemeClr val="tx1"/>
                </a:solidFill>
              </a:rPr>
              <a:t>KERANA TIDAK BERSIKAP SOMBONG.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DAPAT MEMBENTUK INSAN YANG BERTAKWA / </a:t>
            </a:r>
            <a:r>
              <a:rPr lang="en-US" sz="2400" b="1" dirty="0">
                <a:solidFill>
                  <a:schemeClr val="tx1"/>
                </a:solidFill>
              </a:rPr>
              <a:t>KERANA SENTIASA MENGAMALKAN SIFAT MAHMUDAH.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DAPAT MEMBENTUK KELUARGA YANG HARMONI / </a:t>
            </a:r>
            <a:r>
              <a:rPr lang="en-US" sz="2400" b="1" dirty="0">
                <a:solidFill>
                  <a:schemeClr val="tx1"/>
                </a:solidFill>
              </a:rPr>
              <a:t>KERANA SALING MENGHORMATI ANTARA SATU SAMA LAIN.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MENDAPAT KEDUDUKAN YANG MULIA DISISI ALLAH SWT </a:t>
            </a:r>
            <a:r>
              <a:rPr lang="en-US" sz="2400" b="1" dirty="0">
                <a:solidFill>
                  <a:schemeClr val="tx1"/>
                </a:solidFill>
              </a:rPr>
              <a:t>/ KERANA SENTIASA BERSYUKUR.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MEMBUDAYAKAN SIKAP MERENDAH DIRI / </a:t>
            </a:r>
            <a:r>
              <a:rPr lang="en-US" sz="2400" b="1" dirty="0">
                <a:solidFill>
                  <a:schemeClr val="tx1"/>
                </a:solidFill>
              </a:rPr>
              <a:t>DEMI KEPENTINGAN ISLAM</a:t>
            </a:r>
            <a:r>
              <a:rPr lang="en-US" sz="2400" b="1" dirty="0">
                <a:solidFill>
                  <a:srgbClr val="FF0000"/>
                </a:solidFill>
              </a:rPr>
              <a:t>.</a:t>
            </a:r>
            <a:endParaRPr lang="en-US" sz="2400" b="1" dirty="0">
              <a:solidFill>
                <a:schemeClr val="tx1"/>
              </a:solidFill>
            </a:endParaRPr>
          </a:p>
          <a:p>
            <a:endParaRPr lang="en-US" sz="2400" b="1" dirty="0"/>
          </a:p>
          <a:p>
            <a:endParaRPr lang="en-MY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938138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2603</TotalTime>
  <Words>1359</Words>
  <Application>Microsoft Office PowerPoint</Application>
  <PresentationFormat>Widescreen</PresentationFormat>
  <Paragraphs>194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Aharoni</vt:lpstr>
      <vt:lpstr>Arial</vt:lpstr>
      <vt:lpstr>Arial Rounded MT Bold</vt:lpstr>
      <vt:lpstr>Bernard MT Condensed</vt:lpstr>
      <vt:lpstr>Century Gothic</vt:lpstr>
      <vt:lpstr>Wingdings 3</vt:lpstr>
      <vt:lpstr>Wisp</vt:lpstr>
      <vt:lpstr>FINAL REVISION SPM 2024</vt:lpstr>
      <vt:lpstr>AKHLAK</vt:lpstr>
      <vt:lpstr>PowerPoint Presentation</vt:lpstr>
      <vt:lpstr>PowerPoint Presentation</vt:lpstr>
      <vt:lpstr>PowerPoint Presentation</vt:lpstr>
      <vt:lpstr>ADAB KEPADA ORANG SAKIT</vt:lpstr>
      <vt:lpstr>ADAB KEPADA ORANG SAKIT</vt:lpstr>
      <vt:lpstr>WASATIAH MENJAMIN KECEMERLANGAN UMAT</vt:lpstr>
      <vt:lpstr>PowerPoint Presentation</vt:lpstr>
      <vt:lpstr>PowerPoint Presentation</vt:lpstr>
      <vt:lpstr>ISTIQAMAH JALAN MENUJU MUJAHADAH</vt:lpstr>
      <vt:lpstr>PowerPoint Presentation</vt:lpstr>
      <vt:lpstr>PowerPoint Presentation</vt:lpstr>
      <vt:lpstr>PowerPoint Presentation</vt:lpstr>
      <vt:lpstr>PowerPoint Presentation</vt:lpstr>
      <vt:lpstr> ALAM SEKITAR PENENANG MINDA</vt:lpstr>
      <vt:lpstr>PowerPoint Presentation</vt:lpstr>
      <vt:lpstr>PowerPoint Presentation</vt:lpstr>
      <vt:lpstr>PowerPoint Presentation</vt:lpstr>
      <vt:lpstr>ADAB KEPADA ORANG KURANG UPAYA</vt:lpstr>
      <vt:lpstr>ADAB KEPADA ORANG KURANG UPAYA</vt:lpstr>
      <vt:lpstr>TAWADUK MENZAHIRKAN KESUCIAN JIWA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BENGKEL REVISI GEMILANG SPM 2022</dc:title>
  <dc:creator>hp</dc:creator>
  <cp:lastModifiedBy>User</cp:lastModifiedBy>
  <cp:revision>156</cp:revision>
  <dcterms:created xsi:type="dcterms:W3CDTF">2023-01-27T04:15:55Z</dcterms:created>
  <dcterms:modified xsi:type="dcterms:W3CDTF">2025-01-06T09:01:02Z</dcterms:modified>
</cp:coreProperties>
</file>